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Glacial Indifference" charset="1" panose="00000000000000000000"/>
      <p:regular r:id="rId57"/>
    </p:embeddedFont>
    <p:embeddedFont>
      <p:font typeface="Garet Light" charset="1" panose="00000000000000000000"/>
      <p:regular r:id="rId58"/>
    </p:embeddedFont>
    <p:embeddedFont>
      <p:font typeface="윤고딕" charset="1" panose="020B0503000000000000"/>
      <p:regular r:id="rId59"/>
    </p:embeddedFont>
    <p:embeddedFont>
      <p:font typeface="Beautifully Delicious Script" charset="1" panose="00000500000000000000"/>
      <p:regular r:id="rId60"/>
    </p:embeddedFont>
    <p:embeddedFont>
      <p:font typeface="RoxboroughCF" charset="1" panose="00000500000000000000"/>
      <p:regular r:id="rId61"/>
    </p:embeddedFont>
    <p:embeddedFont>
      <p:font typeface="윤고딕 Bold" charset="1" panose="020B0803000000000000"/>
      <p:regular r:id="rId62"/>
    </p:embeddedFont>
    <p:embeddedFont>
      <p:font typeface="RoxboroughCF Bold" charset="1" panose="00000800000000000000"/>
      <p:regular r:id="rId63"/>
    </p:embeddedFont>
    <p:embeddedFont>
      <p:font typeface="Baekmuk Batang" charset="1" panose="02030600000101010101"/>
      <p:regular r:id="rId64"/>
    </p:embeddedFont>
    <p:embeddedFont>
      <p:font typeface="Nanum Gothic Bold" charset="1" panose="020D0804000000000000"/>
      <p:regular r:id="rId65"/>
    </p:embeddedFont>
    <p:embeddedFont>
      <p:font typeface="Nanum Gothic" charset="1" panose="020D0604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embeddings/oleObject2.bin" Type="http://schemas.openxmlformats.org/officeDocument/2006/relationships/oleObject"/><Relationship Id="rId9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9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6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9.png" Type="http://schemas.openxmlformats.org/officeDocument/2006/relationships/image"/><Relationship Id="rId4" Target="../media/image68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15634" y="4107702"/>
            <a:ext cx="12656733" cy="153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Brazilian E-Commerce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2025.06.04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5375" y="8479998"/>
            <a:ext cx="6625616" cy="5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손다혜  송은희  최규선  김경호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3485" y="5886174"/>
            <a:ext cx="7198881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79"/>
              </a:lnSpc>
            </a:pPr>
            <a:r>
              <a:rPr lang="en-US" sz="3199" spc="-3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신규 셀러 유치를 위한 지역/카테고리 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71450" y="7731853"/>
            <a:ext cx="3625914" cy="5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🌱데이‘밭’ 사이언스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8063" y="800100"/>
            <a:ext cx="875123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“데이터라는 넓은 밭에서, 통찰이라는 열매를 일구는 과학자들”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EDA 분석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11754" y="1675835"/>
            <a:ext cx="9638299" cy="8611165"/>
          </a:xfrm>
          <a:custGeom>
            <a:avLst/>
            <a:gdLst/>
            <a:ahLst/>
            <a:cxnLst/>
            <a:rect r="r" b="b" t="t" l="l"/>
            <a:pathLst>
              <a:path h="8611165" w="9638299">
                <a:moveTo>
                  <a:pt x="0" y="0"/>
                </a:moveTo>
                <a:lnTo>
                  <a:pt x="9638299" y="0"/>
                </a:lnTo>
                <a:lnTo>
                  <a:pt x="9638299" y="8611165"/>
                </a:lnTo>
                <a:lnTo>
                  <a:pt x="0" y="861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55" r="-22267" b="-2682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179" y="942975"/>
            <a:ext cx="447658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브라질 인구 분포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graphicFrame>
        <p:nvGraphicFramePr>
          <p:cNvPr name="Object 9" id="9"/>
          <p:cNvGraphicFramePr/>
          <p:nvPr/>
        </p:nvGraphicFramePr>
        <p:xfrm>
          <a:off x="12589087" y="276225"/>
          <a:ext cx="12192000" cy="11734800"/>
        </p:xfrm>
        <a:graphic>
          <a:graphicData uri="http://schemas.openxmlformats.org/presentationml/2006/ole">
            <p:oleObj imgW="14630400" imgH="14173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619" y="5425750"/>
            <a:ext cx="3570944" cy="3577007"/>
          </a:xfrm>
          <a:custGeom>
            <a:avLst/>
            <a:gdLst/>
            <a:ahLst/>
            <a:cxnLst/>
            <a:rect r="r" b="b" t="t" l="l"/>
            <a:pathLst>
              <a:path h="3577007" w="3570944">
                <a:moveTo>
                  <a:pt x="0" y="0"/>
                </a:moveTo>
                <a:lnTo>
                  <a:pt x="3570944" y="0"/>
                </a:lnTo>
                <a:lnTo>
                  <a:pt x="3570944" y="3577007"/>
                </a:lnTo>
                <a:lnTo>
                  <a:pt x="0" y="357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69352" y="2025085"/>
            <a:ext cx="3447048" cy="3452901"/>
          </a:xfrm>
          <a:custGeom>
            <a:avLst/>
            <a:gdLst/>
            <a:ahLst/>
            <a:cxnLst/>
            <a:rect r="r" b="b" t="t" l="l"/>
            <a:pathLst>
              <a:path h="3452901" w="3447048">
                <a:moveTo>
                  <a:pt x="0" y="0"/>
                </a:moveTo>
                <a:lnTo>
                  <a:pt x="3447048" y="0"/>
                </a:lnTo>
                <a:lnTo>
                  <a:pt x="3447048" y="3452901"/>
                </a:lnTo>
                <a:lnTo>
                  <a:pt x="0" y="345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12483" y="1938998"/>
            <a:ext cx="3556869" cy="3486751"/>
          </a:xfrm>
          <a:custGeom>
            <a:avLst/>
            <a:gdLst/>
            <a:ahLst/>
            <a:cxnLst/>
            <a:rect r="r" b="b" t="t" l="l"/>
            <a:pathLst>
              <a:path h="3486751" w="3556869">
                <a:moveTo>
                  <a:pt x="0" y="0"/>
                </a:moveTo>
                <a:lnTo>
                  <a:pt x="3556869" y="0"/>
                </a:lnTo>
                <a:lnTo>
                  <a:pt x="3556869" y="3486752"/>
                </a:lnTo>
                <a:lnTo>
                  <a:pt x="0" y="348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7980" y="944123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State - Seller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78057" y="5425750"/>
            <a:ext cx="3610091" cy="3616220"/>
          </a:xfrm>
          <a:custGeom>
            <a:avLst/>
            <a:gdLst/>
            <a:ahLst/>
            <a:cxnLst/>
            <a:rect r="r" b="b" t="t" l="l"/>
            <a:pathLst>
              <a:path h="3616220" w="3610091">
                <a:moveTo>
                  <a:pt x="0" y="0"/>
                </a:moveTo>
                <a:lnTo>
                  <a:pt x="3610091" y="0"/>
                </a:lnTo>
                <a:lnTo>
                  <a:pt x="3610091" y="3616220"/>
                </a:lnTo>
                <a:lnTo>
                  <a:pt x="0" y="3616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63504" y="5425750"/>
            <a:ext cx="3678454" cy="3629244"/>
          </a:xfrm>
          <a:custGeom>
            <a:avLst/>
            <a:gdLst/>
            <a:ahLst/>
            <a:cxnLst/>
            <a:rect r="r" b="b" t="t" l="l"/>
            <a:pathLst>
              <a:path h="3629244" w="3678454">
                <a:moveTo>
                  <a:pt x="0" y="0"/>
                </a:moveTo>
                <a:lnTo>
                  <a:pt x="3678454" y="0"/>
                </a:lnTo>
                <a:lnTo>
                  <a:pt x="3678454" y="3629243"/>
                </a:lnTo>
                <a:lnTo>
                  <a:pt x="0" y="3629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13" id="13"/>
          <p:cNvGraphicFramePr/>
          <p:nvPr/>
        </p:nvGraphicFramePr>
        <p:xfrm>
          <a:off x="10588148" y="6023142"/>
          <a:ext cx="9477375" cy="1946243"/>
        </p:xfrm>
        <a:graphic>
          <a:graphicData uri="http://schemas.openxmlformats.org/presentationml/2006/ole">
            <p:oleObj imgW="11366500" imgH="38354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0049071" y="1881848"/>
            <a:ext cx="8201039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-4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판매자, 매출 분석하기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9881" y="2821525"/>
            <a:ext cx="6219419" cy="232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셀러 수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셀러 당 매출액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- 월별 셀러 수 변화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- 월별 셀러 당 매출액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- 월별 셀러 당 평균 매출 변화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주별 - 월별 셀러 증감률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2619" y="1919948"/>
            <a:ext cx="3471609" cy="3471609"/>
          </a:xfrm>
          <a:custGeom>
            <a:avLst/>
            <a:gdLst/>
            <a:ahLst/>
            <a:cxnLst/>
            <a:rect r="r" b="b" t="t" l="l"/>
            <a:pathLst>
              <a:path h="3471609" w="3471609">
                <a:moveTo>
                  <a:pt x="0" y="0"/>
                </a:moveTo>
                <a:lnTo>
                  <a:pt x="3471609" y="0"/>
                </a:lnTo>
                <a:lnTo>
                  <a:pt x="3471609" y="3471609"/>
                </a:lnTo>
                <a:lnTo>
                  <a:pt x="0" y="3471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9225" y="5569283"/>
            <a:ext cx="5673096" cy="3583073"/>
          </a:xfrm>
          <a:custGeom>
            <a:avLst/>
            <a:gdLst/>
            <a:ahLst/>
            <a:cxnLst/>
            <a:rect r="r" b="b" t="t" l="l"/>
            <a:pathLst>
              <a:path h="3583073" w="5673096">
                <a:moveTo>
                  <a:pt x="0" y="0"/>
                </a:moveTo>
                <a:lnTo>
                  <a:pt x="5673096" y="0"/>
                </a:lnTo>
                <a:lnTo>
                  <a:pt x="5673096" y="3583074"/>
                </a:lnTo>
                <a:lnTo>
                  <a:pt x="0" y="35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5" r="0" b="-41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291" y="1960345"/>
            <a:ext cx="5477030" cy="3512146"/>
          </a:xfrm>
          <a:custGeom>
            <a:avLst/>
            <a:gdLst/>
            <a:ahLst/>
            <a:cxnLst/>
            <a:rect r="r" b="b" t="t" l="l"/>
            <a:pathLst>
              <a:path h="3512146" w="5477030">
                <a:moveTo>
                  <a:pt x="0" y="0"/>
                </a:moveTo>
                <a:lnTo>
                  <a:pt x="5477030" y="0"/>
                </a:lnTo>
                <a:lnTo>
                  <a:pt x="5477030" y="3512146"/>
                </a:lnTo>
                <a:lnTo>
                  <a:pt x="0" y="351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9225" y="942975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6495" y="971550"/>
            <a:ext cx="11291023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-4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카테고리별 단가 분석하기(평균, 중앙값)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6495" y="1987789"/>
            <a:ext cx="11291023" cy="261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2513" spc="143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카테고리의 상품이 평균적으로 고가인지 또는 저가인지를 확인하기 위한 분석</a:t>
            </a:r>
          </a:p>
          <a:p>
            <a:pPr algn="just">
              <a:lnSpc>
                <a:spcPts val="3137"/>
              </a:lnSpc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셀러 입장에서 진입 시 고가 중심 시장 or 저가 중심 대중 시장을 선택하는  지표로 활용할 수 있습니다.</a:t>
            </a:r>
          </a:p>
          <a:p>
            <a:pPr algn="just">
              <a:lnSpc>
                <a:spcPts val="3137"/>
              </a:lnSpc>
            </a:pP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평균 단가가 높은 카테고리는 매출액 대비 수량이 적더라도 수익성이 높음</a:t>
            </a:r>
          </a:p>
          <a:p>
            <a:pPr algn="just" marL="413024" indent="-206512" lvl="1">
              <a:lnSpc>
                <a:spcPts val="3137"/>
              </a:lnSpc>
              <a:buFont typeface="Arial"/>
              <a:buChar char="•"/>
            </a:pPr>
            <a:r>
              <a:rPr lang="en-US" sz="1913" spc="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단가가 낮은 카테고리는 수량 중심의 볼륨 전략이 필요할 수 있음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6495" y="6581895"/>
            <a:ext cx="11291023" cy="77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1913" spc="10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평균값으로 계산한 카테고리별 단가이기 때문에 극단치 영향을 받을 수 있으니</a:t>
            </a:r>
          </a:p>
          <a:p>
            <a:pPr algn="just">
              <a:lnSpc>
                <a:spcPts val="3137"/>
              </a:lnSpc>
            </a:pPr>
            <a:r>
              <a:rPr lang="en-US" sz="1913" spc="10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하단에 다시 한번 </a:t>
            </a:r>
            <a:r>
              <a:rPr lang="en-US" sz="1913" spc="10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중앙값의 기준으로 왜곡 없는 가격 파악을 위해 그래프를 함께 확인했습니다.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6822" y="2137875"/>
            <a:ext cx="7414259" cy="7414259"/>
          </a:xfrm>
          <a:custGeom>
            <a:avLst/>
            <a:gdLst/>
            <a:ahLst/>
            <a:cxnLst/>
            <a:rect r="r" b="b" t="t" l="l"/>
            <a:pathLst>
              <a:path h="7414259" w="7414259">
                <a:moveTo>
                  <a:pt x="0" y="0"/>
                </a:moveTo>
                <a:lnTo>
                  <a:pt x="7414259" y="0"/>
                </a:lnTo>
                <a:lnTo>
                  <a:pt x="7414259" y="7414259"/>
                </a:lnTo>
                <a:lnTo>
                  <a:pt x="0" y="741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9225" y="942975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3564" y="2071200"/>
            <a:ext cx="52533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4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카테고리별 고유 상품 수 분석하기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33814" y="3452484"/>
            <a:ext cx="7688664" cy="406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위 지표를 통해 고유 상품은 공급 다양성이 매우 낮은 </a:t>
            </a: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카테고리가 있다는것을 확인할 수 있습니다.</a:t>
            </a:r>
          </a:p>
          <a:p>
            <a:pPr algn="just">
              <a:lnSpc>
                <a:spcPts val="2959"/>
              </a:lnSpc>
            </a:pP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막대가 짧은 카테고리라면 제품군이 단조로울 수 있고 </a:t>
            </a: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경쟁이 낮을 수 있어 신규 셀러 진입 유망후보가 될수 있습니다.</a:t>
            </a:r>
          </a:p>
          <a:p>
            <a:pPr algn="just">
              <a:lnSpc>
                <a:spcPts val="2959"/>
              </a:lnSpc>
            </a:pP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막대가 긴 카테고리는 다양성이 풍부하나 </a:t>
            </a: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경쟁이 심할 수도 있는 지표를 보여주고 있습니다.</a:t>
            </a:r>
          </a:p>
          <a:p>
            <a:pPr algn="just">
              <a:lnSpc>
                <a:spcPts val="2959"/>
              </a:lnSpc>
            </a:pPr>
          </a:p>
          <a:p>
            <a:pPr algn="just">
              <a:lnSpc>
                <a:spcPts val="2959"/>
              </a:lnSpc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차후 이 지표를 통해 </a:t>
            </a: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제품 수가 적고 매출이 높은</a:t>
            </a:r>
          </a:p>
          <a:p>
            <a:pPr algn="just">
              <a:lnSpc>
                <a:spcPts val="2959"/>
              </a:lnSpc>
              <a:spcBef>
                <a:spcPct val="0"/>
              </a:spcBef>
            </a:pPr>
            <a:r>
              <a:rPr lang="en-US" sz="2114" spc="-2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조합을 확인해보면 블루오션의 지표로 사용할 수 있습니다.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0057" y="1979496"/>
            <a:ext cx="16246886" cy="7859431"/>
          </a:xfrm>
          <a:custGeom>
            <a:avLst/>
            <a:gdLst/>
            <a:ahLst/>
            <a:cxnLst/>
            <a:rect r="r" b="b" t="t" l="l"/>
            <a:pathLst>
              <a:path h="7859431" w="16246886">
                <a:moveTo>
                  <a:pt x="0" y="0"/>
                </a:moveTo>
                <a:lnTo>
                  <a:pt x="16246887" y="0"/>
                </a:lnTo>
                <a:lnTo>
                  <a:pt x="16246887" y="7859431"/>
                </a:lnTo>
                <a:lnTo>
                  <a:pt x="0" y="7859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7518" y="942975"/>
            <a:ext cx="10050404" cy="77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9"/>
              </a:lnSpc>
              <a:spcBef>
                <a:spcPct val="0"/>
              </a:spcBef>
            </a:pPr>
            <a:r>
              <a:rPr lang="en-US" sz="4606" spc="-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셀러가 가장 많은 제품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5807" y="9506187"/>
            <a:ext cx="482560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제품 중 가장  많은 셀러들이 판매하는 제품을 파악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2897" y="3170994"/>
            <a:ext cx="17502207" cy="4441185"/>
          </a:xfrm>
          <a:custGeom>
            <a:avLst/>
            <a:gdLst/>
            <a:ahLst/>
            <a:cxnLst/>
            <a:rect r="r" b="b" t="t" l="l"/>
            <a:pathLst>
              <a:path h="4441185" w="17502207">
                <a:moveTo>
                  <a:pt x="0" y="0"/>
                </a:moveTo>
                <a:lnTo>
                  <a:pt x="17502206" y="0"/>
                </a:lnTo>
                <a:lnTo>
                  <a:pt x="17502206" y="4441185"/>
                </a:lnTo>
                <a:lnTo>
                  <a:pt x="0" y="444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094" y="942975"/>
            <a:ext cx="10050404" cy="77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9"/>
              </a:lnSpc>
              <a:spcBef>
                <a:spcPct val="0"/>
              </a:spcBef>
            </a:pPr>
            <a:r>
              <a:rPr lang="en-US" sz="4606" spc="-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블루오션 제품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372" y="2247498"/>
            <a:ext cx="7473883" cy="35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블루오션 제품 : 셀러수 대비 주문건수가 많은 제품 선정 (상위 25%)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92087" y="-460173"/>
            <a:ext cx="10676948" cy="10329431"/>
          </a:xfrm>
          <a:custGeom>
            <a:avLst/>
            <a:gdLst/>
            <a:ahLst/>
            <a:cxnLst/>
            <a:rect r="r" b="b" t="t" l="l"/>
            <a:pathLst>
              <a:path h="10329431" w="10676948">
                <a:moveTo>
                  <a:pt x="0" y="0"/>
                </a:moveTo>
                <a:lnTo>
                  <a:pt x="10676948" y="0"/>
                </a:lnTo>
                <a:lnTo>
                  <a:pt x="10676948" y="10329431"/>
                </a:lnTo>
                <a:lnTo>
                  <a:pt x="0" y="10329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6" t="-2083" r="0" b="-54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9373" y="4353413"/>
            <a:ext cx="8888523" cy="5266850"/>
          </a:xfrm>
          <a:custGeom>
            <a:avLst/>
            <a:gdLst/>
            <a:ahLst/>
            <a:cxnLst/>
            <a:rect r="r" b="b" t="t" l="l"/>
            <a:pathLst>
              <a:path h="5266850" w="8888523">
                <a:moveTo>
                  <a:pt x="0" y="0"/>
                </a:moveTo>
                <a:lnTo>
                  <a:pt x="8888523" y="0"/>
                </a:lnTo>
                <a:lnTo>
                  <a:pt x="8888523" y="5266850"/>
                </a:lnTo>
                <a:lnTo>
                  <a:pt x="0" y="5266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940" y="953074"/>
            <a:ext cx="10050404" cy="77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9"/>
              </a:lnSpc>
              <a:spcBef>
                <a:spcPct val="0"/>
              </a:spcBef>
            </a:pPr>
            <a:r>
              <a:rPr lang="en-US" sz="4606" spc="-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종합 블루오션 (지역 + 제품 + 수요)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940" y="2110569"/>
            <a:ext cx="11133008" cy="52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15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블루오션  :  </a:t>
            </a:r>
          </a:p>
          <a:p>
            <a:pPr algn="l">
              <a:lnSpc>
                <a:spcPts val="2155"/>
              </a:lnSpc>
              <a:spcBef>
                <a:spcPct val="0"/>
              </a:spcBef>
            </a:pPr>
            <a:r>
              <a:rPr lang="en-US" sz="15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셀러수가 상대적으로 적고(하위 25%)  주문건 수가 상대적으로 많은 지역 및 제품 선정 (상위25%)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3233" y="-743671"/>
            <a:ext cx="10982269" cy="10872446"/>
          </a:xfrm>
          <a:custGeom>
            <a:avLst/>
            <a:gdLst/>
            <a:ahLst/>
            <a:cxnLst/>
            <a:rect r="r" b="b" t="t" l="l"/>
            <a:pathLst>
              <a:path h="10872446" w="10982269">
                <a:moveTo>
                  <a:pt x="0" y="0"/>
                </a:moveTo>
                <a:lnTo>
                  <a:pt x="10982269" y="0"/>
                </a:lnTo>
                <a:lnTo>
                  <a:pt x="10982269" y="10872446"/>
                </a:lnTo>
                <a:lnTo>
                  <a:pt x="0" y="1087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6611" y="4327937"/>
            <a:ext cx="9081974" cy="5357542"/>
          </a:xfrm>
          <a:custGeom>
            <a:avLst/>
            <a:gdLst/>
            <a:ahLst/>
            <a:cxnLst/>
            <a:rect r="r" b="b" t="t" l="l"/>
            <a:pathLst>
              <a:path h="5357542" w="9081974">
                <a:moveTo>
                  <a:pt x="0" y="0"/>
                </a:moveTo>
                <a:lnTo>
                  <a:pt x="9081974" y="0"/>
                </a:lnTo>
                <a:lnTo>
                  <a:pt x="9081974" y="5357542"/>
                </a:lnTo>
                <a:lnTo>
                  <a:pt x="0" y="535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940" y="2034884"/>
            <a:ext cx="11133008" cy="52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15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블루오션  :  </a:t>
            </a:r>
          </a:p>
          <a:p>
            <a:pPr algn="l">
              <a:lnSpc>
                <a:spcPts val="2155"/>
              </a:lnSpc>
              <a:spcBef>
                <a:spcPct val="0"/>
              </a:spcBef>
            </a:pPr>
            <a:r>
              <a:rPr lang="en-US" sz="15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셀러수가 상대적으로 적고(하위 25%)  주문건 수가 상대적으로 많은 지역 및 제품 선정 (상위25%)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940" y="953074"/>
            <a:ext cx="10050404" cy="77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9"/>
              </a:lnSpc>
              <a:spcBef>
                <a:spcPct val="0"/>
              </a:spcBef>
            </a:pPr>
            <a:r>
              <a:rPr lang="en-US" sz="4606" spc="-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종합 레드오션 (지역 + 제품 + 수요)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3058" y="-2186935"/>
            <a:ext cx="12939429" cy="12793861"/>
          </a:xfrm>
          <a:custGeom>
            <a:avLst/>
            <a:gdLst/>
            <a:ahLst/>
            <a:cxnLst/>
            <a:rect r="r" b="b" t="t" l="l"/>
            <a:pathLst>
              <a:path h="12793861" w="12939429">
                <a:moveTo>
                  <a:pt x="0" y="0"/>
                </a:moveTo>
                <a:lnTo>
                  <a:pt x="12939429" y="0"/>
                </a:lnTo>
                <a:lnTo>
                  <a:pt x="12939429" y="12793861"/>
                </a:lnTo>
                <a:lnTo>
                  <a:pt x="0" y="1279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4596" y="6008745"/>
            <a:ext cx="6191958" cy="3652694"/>
          </a:xfrm>
          <a:custGeom>
            <a:avLst/>
            <a:gdLst/>
            <a:ahLst/>
            <a:cxnLst/>
            <a:rect r="r" b="b" t="t" l="l"/>
            <a:pathLst>
              <a:path h="3652694" w="6191958">
                <a:moveTo>
                  <a:pt x="0" y="0"/>
                </a:moveTo>
                <a:lnTo>
                  <a:pt x="6191958" y="0"/>
                </a:lnTo>
                <a:lnTo>
                  <a:pt x="6191958" y="3652694"/>
                </a:lnTo>
                <a:lnTo>
                  <a:pt x="0" y="365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5526" y="942975"/>
            <a:ext cx="10050404" cy="77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9"/>
              </a:lnSpc>
              <a:spcBef>
                <a:spcPct val="0"/>
              </a:spcBef>
            </a:pPr>
            <a:r>
              <a:rPr lang="en-US" sz="4606" spc="-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블루/레드오션 교차 비교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596" y="33825"/>
            <a:ext cx="136820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1547" y="8017337"/>
            <a:ext cx="2614815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SP (상파울루)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69831" y="5600210"/>
            <a:ext cx="3401547" cy="3086100"/>
            <a:chOff x="0" y="0"/>
            <a:chExt cx="89588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5881" cy="812800"/>
            </a:xfrm>
            <a:custGeom>
              <a:avLst/>
              <a:gdLst/>
              <a:ahLst/>
              <a:cxnLst/>
              <a:rect r="r" b="b" t="t" l="l"/>
              <a:pathLst>
                <a:path h="812800" w="895881">
                  <a:moveTo>
                    <a:pt x="38692" y="0"/>
                  </a:moveTo>
                  <a:lnTo>
                    <a:pt x="857189" y="0"/>
                  </a:lnTo>
                  <a:cubicBezTo>
                    <a:pt x="878558" y="0"/>
                    <a:pt x="895881" y="17323"/>
                    <a:pt x="895881" y="38692"/>
                  </a:cubicBezTo>
                  <a:lnTo>
                    <a:pt x="895881" y="774108"/>
                  </a:lnTo>
                  <a:cubicBezTo>
                    <a:pt x="895881" y="784370"/>
                    <a:pt x="891804" y="794211"/>
                    <a:pt x="884548" y="801467"/>
                  </a:cubicBezTo>
                  <a:cubicBezTo>
                    <a:pt x="877292" y="808724"/>
                    <a:pt x="867451" y="812800"/>
                    <a:pt x="857189" y="812800"/>
                  </a:cubicBezTo>
                  <a:lnTo>
                    <a:pt x="38692" y="812800"/>
                  </a:lnTo>
                  <a:cubicBezTo>
                    <a:pt x="17323" y="812800"/>
                    <a:pt x="0" y="795477"/>
                    <a:pt x="0" y="774108"/>
                  </a:cubicBezTo>
                  <a:lnTo>
                    <a:pt x="0" y="38692"/>
                  </a:lnTo>
                  <a:cubicBezTo>
                    <a:pt x="0" y="17323"/>
                    <a:pt x="17323" y="0"/>
                    <a:pt x="38692" y="0"/>
                  </a:cubicBezTo>
                  <a:close/>
                </a:path>
              </a:pathLst>
            </a:custGeom>
            <a:solidFill>
              <a:srgbClr val="FF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9588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67106" y="6164407"/>
            <a:ext cx="3153788" cy="190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31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상파</a:t>
            </a:r>
            <a:r>
              <a:rPr lang="en-US" sz="2399" b="true">
                <a:solidFill>
                  <a:srgbClr val="004AAD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울루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경쟁과 동시에 기회가 많은 지역으로 상파울루 내에서도 고객군 지역 및 제품카테고리의 선택에 따라 판매의 기회가 확장될 가능성이 있음을 시사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54121" y="2274108"/>
            <a:ext cx="6051902" cy="3586024"/>
          </a:xfrm>
          <a:custGeom>
            <a:avLst/>
            <a:gdLst/>
            <a:ahLst/>
            <a:cxnLst/>
            <a:rect r="r" b="b" t="t" l="l"/>
            <a:pathLst>
              <a:path h="3586024" w="6051902">
                <a:moveTo>
                  <a:pt x="0" y="0"/>
                </a:moveTo>
                <a:lnTo>
                  <a:pt x="6051903" y="0"/>
                </a:lnTo>
                <a:lnTo>
                  <a:pt x="6051903" y="3586024"/>
                </a:lnTo>
                <a:lnTo>
                  <a:pt x="0" y="3586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14949063" y="7379480"/>
            <a:ext cx="624797" cy="685483"/>
          </a:xfrm>
          <a:prstGeom prst="line">
            <a:avLst/>
          </a:prstGeom>
          <a:ln cap="flat" w="38100">
            <a:solidFill>
              <a:srgbClr val="191919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61571" y="1154308"/>
            <a:ext cx="3780775" cy="1453123"/>
            <a:chOff x="0" y="0"/>
            <a:chExt cx="5041033" cy="1937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70899" y="585745"/>
              <a:ext cx="4070134" cy="87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팀 구성 및 역할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1181545" cy="212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481"/>
                </a:lnSpc>
                <a:spcBef>
                  <a:spcPct val="0"/>
                </a:spcBef>
              </a:pPr>
              <a:r>
                <a:rPr lang="en-US" sz="9629" strike="noStrike" u="none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1.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189745" y="4204932"/>
            <a:ext cx="4968958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파악 및 분석 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61571" y="3594173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9745" y="6835298"/>
            <a:ext cx="455595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전처리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1571" y="6224539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3933" y="1154308"/>
            <a:ext cx="3780775" cy="1453123"/>
            <a:chOff x="0" y="0"/>
            <a:chExt cx="5041033" cy="193749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970899" y="585745"/>
              <a:ext cx="4070134" cy="87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EDA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90500"/>
              <a:ext cx="1181545" cy="212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4.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73933" y="3784673"/>
            <a:ext cx="3780775" cy="1453123"/>
            <a:chOff x="0" y="0"/>
            <a:chExt cx="5041033" cy="193749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970899" y="585745"/>
              <a:ext cx="4070134" cy="87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결론 및 제안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90500"/>
              <a:ext cx="1181545" cy="212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5.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273933" y="6415039"/>
            <a:ext cx="3780775" cy="1453123"/>
            <a:chOff x="0" y="0"/>
            <a:chExt cx="5041033" cy="193749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970899" y="585745"/>
              <a:ext cx="4070134" cy="87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90500"/>
              <a:ext cx="1181545" cy="212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481"/>
                </a:lnSpc>
                <a:spcBef>
                  <a:spcPct val="0"/>
                </a:spcBef>
              </a:pPr>
              <a:r>
                <a:rPr lang="en-US" sz="9629">
                  <a:solidFill>
                    <a:srgbClr val="191919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6.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130580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결과 분석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84319" y="7829838"/>
            <a:ext cx="7367957" cy="128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9"/>
              </a:lnSpc>
            </a:pPr>
            <a:r>
              <a:rPr lang="en-US" sz="3656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- 수요-공급을 확인하자!</a:t>
            </a:r>
          </a:p>
          <a:p>
            <a:pPr algn="just">
              <a:lnSpc>
                <a:spcPts val="5119"/>
              </a:lnSpc>
            </a:pPr>
            <a:r>
              <a:rPr lang="en-US" sz="3656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- Red Ocean/ Blue Ocean을 알자!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2040" y="4187730"/>
            <a:ext cx="13143920" cy="95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 마켓 데이터로 </a:t>
            </a:r>
            <a:r>
              <a:rPr lang="en-US" sz="6514" spc="-2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어떤 것을 분석할까?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2040" y="4187730"/>
            <a:ext cx="13143920" cy="95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“Olist 입장에서 구성된 데이터셋“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335341" y="418700"/>
            <a:ext cx="1295259" cy="610000"/>
          </a:xfrm>
          <a:custGeom>
            <a:avLst/>
            <a:gdLst/>
            <a:ahLst/>
            <a:cxnLst/>
            <a:rect r="r" b="b" t="t" l="l"/>
            <a:pathLst>
              <a:path h="610000" w="1295259">
                <a:moveTo>
                  <a:pt x="0" y="0"/>
                </a:moveTo>
                <a:lnTo>
                  <a:pt x="1295259" y="0"/>
                </a:lnTo>
                <a:lnTo>
                  <a:pt x="1295259" y="610000"/>
                </a:lnTo>
                <a:lnTo>
                  <a:pt x="0" y="6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2396" y="4250822"/>
            <a:ext cx="4717007" cy="817727"/>
            <a:chOff x="0" y="0"/>
            <a:chExt cx="1408723" cy="244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8724" cy="244212"/>
            </a:xfrm>
            <a:custGeom>
              <a:avLst/>
              <a:gdLst/>
              <a:ahLst/>
              <a:cxnLst/>
              <a:rect r="r" b="b" t="t" l="l"/>
              <a:pathLst>
                <a:path h="244212" w="1408724">
                  <a:moveTo>
                    <a:pt x="27902" y="0"/>
                  </a:moveTo>
                  <a:lnTo>
                    <a:pt x="1380822" y="0"/>
                  </a:lnTo>
                  <a:cubicBezTo>
                    <a:pt x="1396231" y="0"/>
                    <a:pt x="1408724" y="12492"/>
                    <a:pt x="1408724" y="27902"/>
                  </a:cubicBezTo>
                  <a:lnTo>
                    <a:pt x="1408724" y="216311"/>
                  </a:lnTo>
                  <a:cubicBezTo>
                    <a:pt x="1408724" y="223711"/>
                    <a:pt x="1405784" y="230808"/>
                    <a:pt x="1400551" y="236040"/>
                  </a:cubicBezTo>
                  <a:cubicBezTo>
                    <a:pt x="1395319" y="241273"/>
                    <a:pt x="1388222" y="244212"/>
                    <a:pt x="1380822" y="244212"/>
                  </a:cubicBezTo>
                  <a:lnTo>
                    <a:pt x="27902" y="244212"/>
                  </a:lnTo>
                  <a:cubicBezTo>
                    <a:pt x="12492" y="244212"/>
                    <a:pt x="0" y="231720"/>
                    <a:pt x="0" y="216311"/>
                  </a:cubicBezTo>
                  <a:lnTo>
                    <a:pt x="0" y="27902"/>
                  </a:lnTo>
                  <a:cubicBezTo>
                    <a:pt x="0" y="20502"/>
                    <a:pt x="2940" y="13405"/>
                    <a:pt x="8172" y="8172"/>
                  </a:cubicBezTo>
                  <a:cubicBezTo>
                    <a:pt x="13405" y="2940"/>
                    <a:pt x="20502" y="0"/>
                    <a:pt x="27902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408723" cy="32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신규 Seller (SME) 유입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2396" y="5361112"/>
            <a:ext cx="3447629" cy="817727"/>
            <a:chOff x="0" y="0"/>
            <a:chExt cx="1029627" cy="244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9627" cy="244212"/>
            </a:xfrm>
            <a:custGeom>
              <a:avLst/>
              <a:gdLst/>
              <a:ahLst/>
              <a:cxnLst/>
              <a:rect r="r" b="b" t="t" l="l"/>
              <a:pathLst>
                <a:path h="244212" w="1029627">
                  <a:moveTo>
                    <a:pt x="38175" y="0"/>
                  </a:moveTo>
                  <a:lnTo>
                    <a:pt x="991452" y="0"/>
                  </a:lnTo>
                  <a:cubicBezTo>
                    <a:pt x="1012535" y="0"/>
                    <a:pt x="1029627" y="17091"/>
                    <a:pt x="1029627" y="38175"/>
                  </a:cubicBezTo>
                  <a:lnTo>
                    <a:pt x="1029627" y="206038"/>
                  </a:lnTo>
                  <a:cubicBezTo>
                    <a:pt x="1029627" y="227121"/>
                    <a:pt x="1012535" y="244212"/>
                    <a:pt x="991452" y="244212"/>
                  </a:cubicBezTo>
                  <a:lnTo>
                    <a:pt x="38175" y="244212"/>
                  </a:lnTo>
                  <a:cubicBezTo>
                    <a:pt x="17091" y="244212"/>
                    <a:pt x="0" y="227121"/>
                    <a:pt x="0" y="206038"/>
                  </a:cubicBezTo>
                  <a:lnTo>
                    <a:pt x="0" y="38175"/>
                  </a:lnTo>
                  <a:cubicBezTo>
                    <a:pt x="0" y="17091"/>
                    <a:pt x="17091" y="0"/>
                    <a:pt x="38175" y="0"/>
                  </a:cubicBezTo>
                  <a:close/>
                </a:path>
              </a:pathLst>
            </a:custGeom>
            <a:solidFill>
              <a:srgbClr val="FFF27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029627" cy="32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Olist 수익구조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2396" y="6472839"/>
            <a:ext cx="6036470" cy="817727"/>
            <a:chOff x="0" y="0"/>
            <a:chExt cx="1802778" cy="2442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2778" cy="244212"/>
            </a:xfrm>
            <a:custGeom>
              <a:avLst/>
              <a:gdLst/>
              <a:ahLst/>
              <a:cxnLst/>
              <a:rect r="r" b="b" t="t" l="l"/>
              <a:pathLst>
                <a:path h="244212" w="1802778">
                  <a:moveTo>
                    <a:pt x="21803" y="0"/>
                  </a:moveTo>
                  <a:lnTo>
                    <a:pt x="1780975" y="0"/>
                  </a:lnTo>
                  <a:cubicBezTo>
                    <a:pt x="1786758" y="0"/>
                    <a:pt x="1792303" y="2297"/>
                    <a:pt x="1796392" y="6386"/>
                  </a:cubicBezTo>
                  <a:cubicBezTo>
                    <a:pt x="1800481" y="10475"/>
                    <a:pt x="1802778" y="16020"/>
                    <a:pt x="1802778" y="21803"/>
                  </a:cubicBezTo>
                  <a:lnTo>
                    <a:pt x="1802778" y="222410"/>
                  </a:lnTo>
                  <a:cubicBezTo>
                    <a:pt x="1802778" y="228192"/>
                    <a:pt x="1800481" y="233738"/>
                    <a:pt x="1796392" y="237827"/>
                  </a:cubicBezTo>
                  <a:cubicBezTo>
                    <a:pt x="1792303" y="241915"/>
                    <a:pt x="1786758" y="244212"/>
                    <a:pt x="1780975" y="244212"/>
                  </a:cubicBezTo>
                  <a:lnTo>
                    <a:pt x="21803" y="244212"/>
                  </a:lnTo>
                  <a:cubicBezTo>
                    <a:pt x="16020" y="244212"/>
                    <a:pt x="10475" y="241915"/>
                    <a:pt x="6386" y="237827"/>
                  </a:cubicBezTo>
                  <a:cubicBezTo>
                    <a:pt x="2297" y="233738"/>
                    <a:pt x="0" y="228192"/>
                    <a:pt x="0" y="222410"/>
                  </a:cubicBezTo>
                  <a:lnTo>
                    <a:pt x="0" y="21803"/>
                  </a:lnTo>
                  <a:cubicBezTo>
                    <a:pt x="0" y="16020"/>
                    <a:pt x="2297" y="10475"/>
                    <a:pt x="6386" y="6386"/>
                  </a:cubicBezTo>
                  <a:cubicBezTo>
                    <a:pt x="10475" y="2297"/>
                    <a:pt x="16020" y="0"/>
                    <a:pt x="21803" y="0"/>
                  </a:cubicBezTo>
                  <a:close/>
                </a:path>
              </a:pathLst>
            </a:custGeom>
            <a:solidFill>
              <a:srgbClr val="FFF8B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802778" cy="32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신규 Seller를 attract 하는 것이 중요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83412" y="4448542"/>
            <a:ext cx="1782979" cy="2024298"/>
            <a:chOff x="0" y="0"/>
            <a:chExt cx="71590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5905" cy="812800"/>
            </a:xfrm>
            <a:custGeom>
              <a:avLst/>
              <a:gdLst/>
              <a:ahLst/>
              <a:cxnLst/>
              <a:rect r="r" b="b" t="t" l="l"/>
              <a:pathLst>
                <a:path h="812800" w="715905">
                  <a:moveTo>
                    <a:pt x="715905" y="406400"/>
                  </a:moveTo>
                  <a:lnTo>
                    <a:pt x="309505" y="0"/>
                  </a:lnTo>
                  <a:lnTo>
                    <a:pt x="30950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9505" y="609600"/>
                  </a:lnTo>
                  <a:lnTo>
                    <a:pt x="309505" y="812800"/>
                  </a:lnTo>
                  <a:lnTo>
                    <a:pt x="715905" y="4064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61430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11337" y="2130174"/>
            <a:ext cx="864620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500" spc="-63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Olist 입장에서 필요한 것은 무엇일까?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4965352"/>
            <a:ext cx="8115300" cy="70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22"/>
              </a:lnSpc>
              <a:spcBef>
                <a:spcPct val="0"/>
              </a:spcBef>
            </a:pPr>
            <a:r>
              <a:rPr lang="en-US" b="true" sz="4087" spc="-57">
                <a:solidFill>
                  <a:srgbClr val="004AAD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Seller에 대해서 분석해보자!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435" y="2257838"/>
            <a:ext cx="8530565" cy="7027053"/>
          </a:xfrm>
          <a:custGeom>
            <a:avLst/>
            <a:gdLst/>
            <a:ahLst/>
            <a:cxnLst/>
            <a:rect r="r" b="b" t="t" l="l"/>
            <a:pathLst>
              <a:path h="7027053" w="8530565">
                <a:moveTo>
                  <a:pt x="0" y="0"/>
                </a:moveTo>
                <a:lnTo>
                  <a:pt x="8530565" y="0"/>
                </a:lnTo>
                <a:lnTo>
                  <a:pt x="8530565" y="7027053"/>
                </a:lnTo>
                <a:lnTo>
                  <a:pt x="0" y="7027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40773" y="1119356"/>
            <a:ext cx="7042197" cy="3195397"/>
          </a:xfrm>
          <a:custGeom>
            <a:avLst/>
            <a:gdLst/>
            <a:ahLst/>
            <a:cxnLst/>
            <a:rect r="r" b="b" t="t" l="l"/>
            <a:pathLst>
              <a:path h="3195397" w="7042197">
                <a:moveTo>
                  <a:pt x="0" y="0"/>
                </a:moveTo>
                <a:lnTo>
                  <a:pt x="7042197" y="0"/>
                </a:lnTo>
                <a:lnTo>
                  <a:pt x="7042197" y="3195397"/>
                </a:lnTo>
                <a:lnTo>
                  <a:pt x="0" y="3195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5341" y="418700"/>
            <a:ext cx="1295259" cy="610000"/>
          </a:xfrm>
          <a:custGeom>
            <a:avLst/>
            <a:gdLst/>
            <a:ahLst/>
            <a:cxnLst/>
            <a:rect r="r" b="b" t="t" l="l"/>
            <a:pathLst>
              <a:path h="610000" w="1295259">
                <a:moveTo>
                  <a:pt x="0" y="0"/>
                </a:moveTo>
                <a:lnTo>
                  <a:pt x="1295259" y="0"/>
                </a:lnTo>
                <a:lnTo>
                  <a:pt x="1295259" y="610000"/>
                </a:lnTo>
                <a:lnTo>
                  <a:pt x="0" y="6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6634" y="4819578"/>
            <a:ext cx="8103966" cy="4680041"/>
          </a:xfrm>
          <a:custGeom>
            <a:avLst/>
            <a:gdLst/>
            <a:ahLst/>
            <a:cxnLst/>
            <a:rect r="r" b="b" t="t" l="l"/>
            <a:pathLst>
              <a:path h="4680041" w="8103966">
                <a:moveTo>
                  <a:pt x="0" y="0"/>
                </a:moveTo>
                <a:lnTo>
                  <a:pt x="8103966" y="0"/>
                </a:lnTo>
                <a:lnTo>
                  <a:pt x="8103966" y="4680041"/>
                </a:lnTo>
                <a:lnTo>
                  <a:pt x="0" y="4680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90868" y="752475"/>
            <a:ext cx="5896453" cy="78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65"/>
              </a:lnSpc>
              <a:spcBef>
                <a:spcPct val="0"/>
              </a:spcBef>
            </a:pPr>
            <a:r>
              <a:rPr lang="en-US" sz="4618" spc="-64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Seller에 대한 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448" y="2467778"/>
            <a:ext cx="130450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66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한 사람당 판매하는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66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 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50363" y="7111973"/>
            <a:ext cx="130450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66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한 사람당 판매하는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66C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제품 수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405146"/>
            <a:ext cx="4717007" cy="1763268"/>
            <a:chOff x="0" y="0"/>
            <a:chExt cx="1502214" cy="561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214" cy="561544"/>
            </a:xfrm>
            <a:custGeom>
              <a:avLst/>
              <a:gdLst/>
              <a:ahLst/>
              <a:cxnLst/>
              <a:rect r="r" b="b" t="t" l="l"/>
              <a:pathLst>
                <a:path h="561544" w="1502214">
                  <a:moveTo>
                    <a:pt x="27902" y="0"/>
                  </a:moveTo>
                  <a:lnTo>
                    <a:pt x="1474312" y="0"/>
                  </a:lnTo>
                  <a:cubicBezTo>
                    <a:pt x="1481712" y="0"/>
                    <a:pt x="1488809" y="2940"/>
                    <a:pt x="1494042" y="8172"/>
                  </a:cubicBezTo>
                  <a:cubicBezTo>
                    <a:pt x="1499274" y="13405"/>
                    <a:pt x="1502214" y="20502"/>
                    <a:pt x="1502214" y="27902"/>
                  </a:cubicBezTo>
                  <a:lnTo>
                    <a:pt x="1502214" y="533642"/>
                  </a:lnTo>
                  <a:cubicBezTo>
                    <a:pt x="1502214" y="549052"/>
                    <a:pt x="1489722" y="561544"/>
                    <a:pt x="1474312" y="561544"/>
                  </a:cubicBezTo>
                  <a:lnTo>
                    <a:pt x="27902" y="561544"/>
                  </a:lnTo>
                  <a:cubicBezTo>
                    <a:pt x="20502" y="561544"/>
                    <a:pt x="13405" y="558604"/>
                    <a:pt x="8172" y="553372"/>
                  </a:cubicBezTo>
                  <a:cubicBezTo>
                    <a:pt x="2940" y="548139"/>
                    <a:pt x="0" y="541042"/>
                    <a:pt x="0" y="533642"/>
                  </a:cubicBezTo>
                  <a:lnTo>
                    <a:pt x="0" y="27902"/>
                  </a:lnTo>
                  <a:cubicBezTo>
                    <a:pt x="0" y="20502"/>
                    <a:pt x="2940" y="13405"/>
                    <a:pt x="8172" y="8172"/>
                  </a:cubicBezTo>
                  <a:cubicBezTo>
                    <a:pt x="13405" y="2940"/>
                    <a:pt x="20502" y="0"/>
                    <a:pt x="27902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02214" cy="6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Seller 유형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직접 물품 제작 및 판매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Reseller(리셀러)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782898" y="600669"/>
            <a:ext cx="7505102" cy="6238616"/>
          </a:xfrm>
          <a:custGeom>
            <a:avLst/>
            <a:gdLst/>
            <a:ahLst/>
            <a:cxnLst/>
            <a:rect r="r" b="b" t="t" l="l"/>
            <a:pathLst>
              <a:path h="6238616" w="7505102">
                <a:moveTo>
                  <a:pt x="0" y="0"/>
                </a:moveTo>
                <a:lnTo>
                  <a:pt x="7505102" y="0"/>
                </a:lnTo>
                <a:lnTo>
                  <a:pt x="7505102" y="6238617"/>
                </a:lnTo>
                <a:lnTo>
                  <a:pt x="0" y="623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5730" y="6839286"/>
            <a:ext cx="10745223" cy="2511696"/>
          </a:xfrm>
          <a:custGeom>
            <a:avLst/>
            <a:gdLst/>
            <a:ahLst/>
            <a:cxnLst/>
            <a:rect r="r" b="b" t="t" l="l"/>
            <a:pathLst>
              <a:path h="2511696" w="10745223">
                <a:moveTo>
                  <a:pt x="0" y="0"/>
                </a:moveTo>
                <a:lnTo>
                  <a:pt x="10745222" y="0"/>
                </a:lnTo>
                <a:lnTo>
                  <a:pt x="10745222" y="2511696"/>
                </a:lnTo>
                <a:lnTo>
                  <a:pt x="0" y="251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8275" y="3804062"/>
            <a:ext cx="9154864" cy="151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Seller 당 판매품목 변화여부를 확인해서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Reseller(리셀러) 비율 확인 !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70640" y="7310338"/>
            <a:ext cx="11288660" cy="1361446"/>
          </a:xfrm>
          <a:custGeom>
            <a:avLst/>
            <a:gdLst/>
            <a:ahLst/>
            <a:cxnLst/>
            <a:rect r="r" b="b" t="t" l="l"/>
            <a:pathLst>
              <a:path h="1361446" w="11288660">
                <a:moveTo>
                  <a:pt x="0" y="0"/>
                </a:moveTo>
                <a:lnTo>
                  <a:pt x="11288660" y="0"/>
                </a:lnTo>
                <a:lnTo>
                  <a:pt x="11288660" y="1361446"/>
                </a:lnTo>
                <a:lnTo>
                  <a:pt x="0" y="136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56566"/>
            <a:ext cx="15637222" cy="29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그러나, 판매품목이 변화 = Reseller라는 보장은 없다.</a:t>
            </a:r>
          </a:p>
          <a:p>
            <a:pPr algn="l">
              <a:lnSpc>
                <a:spcPts val="9762"/>
              </a:lnSpc>
            </a:pPr>
            <a:r>
              <a:rPr lang="en-US" sz="43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동일한 카테고리 내에서 품목 변화 </a:t>
            </a:r>
          </a:p>
          <a:p>
            <a:pPr algn="l">
              <a:lnSpc>
                <a:spcPts val="9762"/>
              </a:lnSpc>
            </a:pPr>
            <a:r>
              <a:rPr lang="en-US" sz="43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(직접 제조, 판매를 하는 Seller가 “동일한 카테고리 - 여러 품목” 판매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41213" y="2057400"/>
            <a:ext cx="8467508" cy="1372737"/>
            <a:chOff x="0" y="0"/>
            <a:chExt cx="2230125" cy="3615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126" cy="361544"/>
            </a:xfrm>
            <a:custGeom>
              <a:avLst/>
              <a:gdLst/>
              <a:ahLst/>
              <a:cxnLst/>
              <a:rect r="r" b="b" t="t" l="l"/>
              <a:pathLst>
                <a:path h="361544" w="2230126">
                  <a:moveTo>
                    <a:pt x="0" y="0"/>
                  </a:moveTo>
                  <a:lnTo>
                    <a:pt x="2230126" y="0"/>
                  </a:lnTo>
                  <a:lnTo>
                    <a:pt x="2230126" y="361544"/>
                  </a:lnTo>
                  <a:lnTo>
                    <a:pt x="0" y="361544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0125" cy="40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6352" y="2256312"/>
            <a:ext cx="950392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목표:  Reseller를 유입해보자!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56" y="4050952"/>
            <a:ext cx="1568168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950"/>
              </a:lnSpc>
              <a:buFont typeface="Arial"/>
              <a:buChar char="•"/>
            </a:pPr>
            <a:r>
              <a:rPr lang="en-US" b="true" sz="5000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Reseller에게 </a:t>
            </a:r>
          </a:p>
          <a:p>
            <a:pPr algn="just" marL="1079501" indent="-539750" lvl="1">
              <a:lnSpc>
                <a:spcPts val="7950"/>
              </a:lnSpc>
              <a:buFont typeface="Arial"/>
              <a:buChar char="•"/>
            </a:pPr>
            <a:r>
              <a:rPr lang="en-US" b="true" sz="5000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“</a:t>
            </a:r>
            <a:r>
              <a:rPr lang="en-US" b="true" sz="5000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다음 분기”에 “어떤 카테고리”가 </a:t>
            </a:r>
          </a:p>
          <a:p>
            <a:pPr algn="just" marL="1079501" indent="-539750" lvl="1">
              <a:lnSpc>
                <a:spcPts val="7950"/>
              </a:lnSpc>
              <a:buFont typeface="Arial"/>
              <a:buChar char="•"/>
            </a:pPr>
            <a:r>
              <a:rPr lang="en-US" b="true" sz="5000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Blue Ocean일지 Red Ocean을 아는 것은 중요하다.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777" y="1372178"/>
            <a:ext cx="11749356" cy="249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806" indent="-325903" lvl="1">
              <a:lnSpc>
                <a:spcPts val="5011"/>
              </a:lnSpc>
              <a:buFont typeface="Arial"/>
              <a:buChar char="•"/>
            </a:pPr>
            <a:r>
              <a:rPr lang="en-US" b="true" sz="301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카테고리별</a:t>
            </a:r>
          </a:p>
          <a:p>
            <a:pPr algn="l" marL="651806" indent="-325903" lvl="1">
              <a:lnSpc>
                <a:spcPts val="5011"/>
              </a:lnSpc>
              <a:buFont typeface="Arial"/>
              <a:buChar char="•"/>
            </a:pPr>
            <a:r>
              <a:rPr lang="en-US" b="true" sz="301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연도-분기별 (월별) </a:t>
            </a:r>
          </a:p>
          <a:p>
            <a:pPr algn="just">
              <a:lnSpc>
                <a:spcPts val="5011"/>
              </a:lnSpc>
            </a:pPr>
            <a:r>
              <a:rPr lang="en-US" sz="301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    [1] </a:t>
            </a:r>
            <a:r>
              <a:rPr lang="en-US" sz="301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Red Ocean/ Blue Ocean 정도를 알고, &lt;과거 데이터&gt;</a:t>
            </a:r>
          </a:p>
          <a:p>
            <a:pPr algn="just">
              <a:lnSpc>
                <a:spcPts val="5011"/>
              </a:lnSpc>
            </a:pPr>
            <a:r>
              <a:rPr lang="en-US" sz="301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    [2] Red Ocean/ Blue Ocean 정도를 예측하자 &lt;미래 데이터&gt;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1181" y="4971521"/>
            <a:ext cx="14717662" cy="3086100"/>
            <a:chOff x="0" y="0"/>
            <a:chExt cx="387625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76257" cy="812800"/>
            </a:xfrm>
            <a:custGeom>
              <a:avLst/>
              <a:gdLst/>
              <a:ahLst/>
              <a:cxnLst/>
              <a:rect r="r" b="b" t="t" l="l"/>
              <a:pathLst>
                <a:path h="812800" w="3876257">
                  <a:moveTo>
                    <a:pt x="0" y="0"/>
                  </a:moveTo>
                  <a:lnTo>
                    <a:pt x="3876257" y="0"/>
                  </a:lnTo>
                  <a:lnTo>
                    <a:pt x="387625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7625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52266" y="5594474"/>
            <a:ext cx="13734990" cy="157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7"/>
              </a:lnSpc>
            </a:pPr>
            <a:r>
              <a:rPr lang="en-US" sz="3172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[분석 목표 1]  카테고리당 연도-분기별 Red Ocean/Blue Ocean 정도 - 시각화</a:t>
            </a:r>
          </a:p>
          <a:p>
            <a:pPr algn="l">
              <a:lnSpc>
                <a:spcPts val="6567"/>
              </a:lnSpc>
            </a:pPr>
            <a:r>
              <a:rPr lang="en-US" sz="3172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[분석 목표 2]  다음 분기 Red Ocean/Blue Ocean 정도 - 예측 (선형회귀 모델)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4113" y="2067977"/>
            <a:ext cx="8346960" cy="3578759"/>
          </a:xfrm>
          <a:custGeom>
            <a:avLst/>
            <a:gdLst/>
            <a:ahLst/>
            <a:cxnLst/>
            <a:rect r="r" b="b" t="t" l="l"/>
            <a:pathLst>
              <a:path h="3578759" w="8346960">
                <a:moveTo>
                  <a:pt x="0" y="0"/>
                </a:moveTo>
                <a:lnTo>
                  <a:pt x="8346961" y="0"/>
                </a:lnTo>
                <a:lnTo>
                  <a:pt x="8346961" y="3578759"/>
                </a:lnTo>
                <a:lnTo>
                  <a:pt x="0" y="3578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113" y="5759572"/>
            <a:ext cx="8559887" cy="3584453"/>
          </a:xfrm>
          <a:custGeom>
            <a:avLst/>
            <a:gdLst/>
            <a:ahLst/>
            <a:cxnLst/>
            <a:rect r="r" b="b" t="t" l="l"/>
            <a:pathLst>
              <a:path h="3584453" w="8559887">
                <a:moveTo>
                  <a:pt x="0" y="0"/>
                </a:moveTo>
                <a:lnTo>
                  <a:pt x="8559887" y="0"/>
                </a:lnTo>
                <a:lnTo>
                  <a:pt x="8559887" y="3584453"/>
                </a:lnTo>
                <a:lnTo>
                  <a:pt x="0" y="358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067977"/>
            <a:ext cx="8393836" cy="3556888"/>
          </a:xfrm>
          <a:custGeom>
            <a:avLst/>
            <a:gdLst/>
            <a:ahLst/>
            <a:cxnLst/>
            <a:rect r="r" b="b" t="t" l="l"/>
            <a:pathLst>
              <a:path h="3556888" w="8393836">
                <a:moveTo>
                  <a:pt x="0" y="0"/>
                </a:moveTo>
                <a:lnTo>
                  <a:pt x="8393836" y="0"/>
                </a:lnTo>
                <a:lnTo>
                  <a:pt x="8393836" y="3556888"/>
                </a:lnTo>
                <a:lnTo>
                  <a:pt x="0" y="355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804832"/>
            <a:ext cx="8393836" cy="3493934"/>
          </a:xfrm>
          <a:custGeom>
            <a:avLst/>
            <a:gdLst/>
            <a:ahLst/>
            <a:cxnLst/>
            <a:rect r="r" b="b" t="t" l="l"/>
            <a:pathLst>
              <a:path h="3493934" w="8393836">
                <a:moveTo>
                  <a:pt x="0" y="0"/>
                </a:moveTo>
                <a:lnTo>
                  <a:pt x="8393836" y="0"/>
                </a:lnTo>
                <a:lnTo>
                  <a:pt x="8393836" y="3493934"/>
                </a:lnTo>
                <a:lnTo>
                  <a:pt x="0" y="3493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7295" y="521677"/>
            <a:ext cx="5850541" cy="89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1"/>
              </a:lnSpc>
            </a:pPr>
            <a:r>
              <a:rPr lang="en-US" sz="517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&lt;분석결과 미리보기&gt;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841220" y="7584081"/>
            <a:ext cx="2403766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777441" y="7584081"/>
            <a:ext cx="2403766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713663" y="7584081"/>
            <a:ext cx="2403766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3649885" y="7584081"/>
            <a:ext cx="2403766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191713" y="2543200"/>
            <a:ext cx="3594274" cy="3594274"/>
          </a:xfrm>
          <a:custGeom>
            <a:avLst/>
            <a:gdLst/>
            <a:ahLst/>
            <a:cxnLst/>
            <a:rect r="r" b="b" t="t" l="l"/>
            <a:pathLst>
              <a:path h="3594274" w="3594274">
                <a:moveTo>
                  <a:pt x="0" y="0"/>
                </a:moveTo>
                <a:lnTo>
                  <a:pt x="3594274" y="0"/>
                </a:lnTo>
                <a:lnTo>
                  <a:pt x="3594274" y="3594274"/>
                </a:lnTo>
                <a:lnTo>
                  <a:pt x="0" y="359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86623" y="2566061"/>
            <a:ext cx="3549340" cy="3594274"/>
          </a:xfrm>
          <a:custGeom>
            <a:avLst/>
            <a:gdLst/>
            <a:ahLst/>
            <a:cxnLst/>
            <a:rect r="r" b="b" t="t" l="l"/>
            <a:pathLst>
              <a:path h="3594274" w="3549340">
                <a:moveTo>
                  <a:pt x="0" y="0"/>
                </a:moveTo>
                <a:lnTo>
                  <a:pt x="3549340" y="0"/>
                </a:lnTo>
                <a:lnTo>
                  <a:pt x="3549340" y="3594275"/>
                </a:lnTo>
                <a:lnTo>
                  <a:pt x="0" y="359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" t="0" r="-29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766" y="2520339"/>
            <a:ext cx="3664675" cy="3639997"/>
          </a:xfrm>
          <a:custGeom>
            <a:avLst/>
            <a:gdLst/>
            <a:ahLst/>
            <a:cxnLst/>
            <a:rect r="r" b="b" t="t" l="l"/>
            <a:pathLst>
              <a:path h="3639997" w="3664675">
                <a:moveTo>
                  <a:pt x="0" y="0"/>
                </a:moveTo>
                <a:lnTo>
                  <a:pt x="3664674" y="0"/>
                </a:lnTo>
                <a:lnTo>
                  <a:pt x="3664674" y="3639997"/>
                </a:lnTo>
                <a:lnTo>
                  <a:pt x="0" y="3639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095548" y="2520339"/>
            <a:ext cx="3639997" cy="363999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508063" y="800100"/>
            <a:ext cx="875123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“데이터라는 넓은 밭에서, 통찰이라는 열매를 일구는 과학자들”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950" y="944123"/>
            <a:ext cx="3838306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팀 구성 및 역할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70579" y="6684526"/>
            <a:ext cx="1545048" cy="74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손다혜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06800" y="6684526"/>
            <a:ext cx="1545048" cy="74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송은희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3022" y="6684526"/>
            <a:ext cx="1545048" cy="74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최규선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79244" y="6684526"/>
            <a:ext cx="1545048" cy="74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김경호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50687" y="7698381"/>
            <a:ext cx="2257276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데이터 전처리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86834" y="7698381"/>
            <a:ext cx="2257425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데이터</a:t>
            </a: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 전처리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23055" y="7698381"/>
            <a:ext cx="2257425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데이터</a:t>
            </a: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 전처리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0718" y="7916087"/>
            <a:ext cx="1531144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결과 분석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76596" y="8248093"/>
            <a:ext cx="824508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EDA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12817" y="8248093"/>
            <a:ext cx="824508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EDA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49039" y="8248093"/>
            <a:ext cx="824508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EDA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93223" y="8527712"/>
            <a:ext cx="726132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발표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16258" y="8898324"/>
            <a:ext cx="726132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발표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98227" y="8898324"/>
            <a:ext cx="726132" cy="5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팀장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95717" y="1302701"/>
            <a:ext cx="13896567" cy="8251086"/>
          </a:xfrm>
          <a:custGeom>
            <a:avLst/>
            <a:gdLst/>
            <a:ahLst/>
            <a:cxnLst/>
            <a:rect r="r" b="b" t="t" l="l"/>
            <a:pathLst>
              <a:path h="8251086" w="13896567">
                <a:moveTo>
                  <a:pt x="0" y="0"/>
                </a:moveTo>
                <a:lnTo>
                  <a:pt x="13896566" y="0"/>
                </a:lnTo>
                <a:lnTo>
                  <a:pt x="13896566" y="8251087"/>
                </a:lnTo>
                <a:lnTo>
                  <a:pt x="0" y="8251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1309" y="247379"/>
            <a:ext cx="7198019" cy="59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&lt;merged_df를 통해 만든 주요 테이블&gt;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1868" y="7959230"/>
            <a:ext cx="12655347" cy="129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24"/>
              </a:lnSpc>
            </a:pPr>
            <a:r>
              <a:rPr lang="en-US" b="true" sz="468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=&gt;Red Ocean/ Blue Ocean </a:t>
            </a:r>
            <a:r>
              <a:rPr lang="en-US" b="true" sz="4689" u="sng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시각화</a:t>
            </a:r>
            <a:r>
              <a:rPr lang="en-US" b="true" sz="468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및 </a:t>
            </a:r>
            <a:r>
              <a:rPr lang="en-US" b="true" sz="4689" u="sng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예측</a:t>
            </a:r>
            <a:r>
              <a:rPr lang="en-US" b="true" sz="468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610" y="3356129"/>
            <a:ext cx="1136215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4AAD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카테고리: bed_bath_table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16719" y="4921398"/>
            <a:ext cx="9336255" cy="986627"/>
            <a:chOff x="0" y="0"/>
            <a:chExt cx="2458931" cy="2598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58931" cy="259852"/>
            </a:xfrm>
            <a:custGeom>
              <a:avLst/>
              <a:gdLst/>
              <a:ahLst/>
              <a:cxnLst/>
              <a:rect r="r" b="b" t="t" l="l"/>
              <a:pathLst>
                <a:path h="259852" w="2458931">
                  <a:moveTo>
                    <a:pt x="0" y="0"/>
                  </a:moveTo>
                  <a:lnTo>
                    <a:pt x="2458931" y="0"/>
                  </a:lnTo>
                  <a:lnTo>
                    <a:pt x="2458931" y="259852"/>
                  </a:lnTo>
                  <a:lnTo>
                    <a:pt x="0" y="259852"/>
                  </a:lnTo>
                  <a:close/>
                </a:path>
              </a:pathLst>
            </a:custGeom>
            <a:solidFill>
              <a:srgbClr val="FFF8B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458931" cy="30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16719" y="4656958"/>
            <a:ext cx="10160022" cy="105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12"/>
              </a:lnSpc>
            </a:pPr>
            <a:r>
              <a:rPr lang="en-US" sz="3765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TotalOrder(총 주문건수)가 가장 큰 카테고리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4113" y="1401768"/>
            <a:ext cx="10514355" cy="801720"/>
          </a:xfrm>
          <a:custGeom>
            <a:avLst/>
            <a:gdLst/>
            <a:ahLst/>
            <a:cxnLst/>
            <a:rect r="r" b="b" t="t" l="l"/>
            <a:pathLst>
              <a:path h="801720" w="10514355">
                <a:moveTo>
                  <a:pt x="0" y="0"/>
                </a:moveTo>
                <a:lnTo>
                  <a:pt x="10514355" y="0"/>
                </a:lnTo>
                <a:lnTo>
                  <a:pt x="10514355" y="801719"/>
                </a:lnTo>
                <a:lnTo>
                  <a:pt x="0" y="80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113" y="2704508"/>
            <a:ext cx="16798207" cy="2876693"/>
          </a:xfrm>
          <a:custGeom>
            <a:avLst/>
            <a:gdLst/>
            <a:ahLst/>
            <a:cxnLst/>
            <a:rect r="r" b="b" t="t" l="l"/>
            <a:pathLst>
              <a:path h="2876693" w="16798207">
                <a:moveTo>
                  <a:pt x="0" y="0"/>
                </a:moveTo>
                <a:lnTo>
                  <a:pt x="16798207" y="0"/>
                </a:lnTo>
                <a:lnTo>
                  <a:pt x="16798207" y="2876693"/>
                </a:lnTo>
                <a:lnTo>
                  <a:pt x="0" y="2876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6696" y="1888424"/>
            <a:ext cx="4367119" cy="59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3401" b="true">
                <a:solidFill>
                  <a:srgbClr val="FF3131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연도-분기별 (시간 흐름)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944" y="6133651"/>
            <a:ext cx="3786369" cy="55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 b="true">
                <a:solidFill>
                  <a:srgbClr val="EF151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시각화에 필요한 값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928362" y="6067444"/>
            <a:ext cx="10663508" cy="3617001"/>
            <a:chOff x="0" y="0"/>
            <a:chExt cx="2808496" cy="9526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8496" cy="952626"/>
            </a:xfrm>
            <a:custGeom>
              <a:avLst/>
              <a:gdLst/>
              <a:ahLst/>
              <a:cxnLst/>
              <a:rect r="r" b="b" t="t" l="l"/>
              <a:pathLst>
                <a:path h="952626" w="2808496">
                  <a:moveTo>
                    <a:pt x="0" y="0"/>
                  </a:moveTo>
                  <a:lnTo>
                    <a:pt x="2808496" y="0"/>
                  </a:lnTo>
                  <a:lnTo>
                    <a:pt x="2808496" y="952626"/>
                  </a:lnTo>
                  <a:lnTo>
                    <a:pt x="0" y="952626"/>
                  </a:lnTo>
                  <a:close/>
                </a:path>
              </a:pathLst>
            </a:custGeom>
            <a:solidFill>
              <a:srgbClr val="FFF8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808496" cy="1000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22737" y="6139472"/>
            <a:ext cx="10069133" cy="327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카테고리명_TotalOrder           :   총 판매건수</a:t>
            </a:r>
          </a:p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카테고리명_NumSeller            :   판매건수가 0 이상인 판매자 수</a:t>
            </a:r>
          </a:p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카테고리명_TotalRevenue       :   총 판매금액</a:t>
            </a:r>
          </a:p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카테고리명_TotalOrder_NS     :   1인당 평균 판매건수</a:t>
            </a:r>
          </a:p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카테고리명_TotalRevenue_NS :   1인당 평균 판매금액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113" y="2416175"/>
            <a:ext cx="9094936" cy="1686451"/>
            <a:chOff x="0" y="0"/>
            <a:chExt cx="2395374" cy="444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5374" cy="444168"/>
            </a:xfrm>
            <a:custGeom>
              <a:avLst/>
              <a:gdLst/>
              <a:ahLst/>
              <a:cxnLst/>
              <a:rect r="r" b="b" t="t" l="l"/>
              <a:pathLst>
                <a:path h="444168" w="2395374">
                  <a:moveTo>
                    <a:pt x="0" y="0"/>
                  </a:moveTo>
                  <a:lnTo>
                    <a:pt x="2395374" y="0"/>
                  </a:lnTo>
                  <a:lnTo>
                    <a:pt x="2395374" y="444168"/>
                  </a:lnTo>
                  <a:lnTo>
                    <a:pt x="0" y="444168"/>
                  </a:lnTo>
                  <a:close/>
                </a:path>
              </a:pathLst>
            </a:custGeom>
            <a:solidFill>
              <a:srgbClr val="FFF8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95374" cy="491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42011" y="4706301"/>
            <a:ext cx="11710373" cy="4698787"/>
          </a:xfrm>
          <a:custGeom>
            <a:avLst/>
            <a:gdLst/>
            <a:ahLst/>
            <a:cxnLst/>
            <a:rect r="r" b="b" t="t" l="l"/>
            <a:pathLst>
              <a:path h="4698787" w="11710373">
                <a:moveTo>
                  <a:pt x="0" y="0"/>
                </a:moveTo>
                <a:lnTo>
                  <a:pt x="11710372" y="0"/>
                </a:lnTo>
                <a:lnTo>
                  <a:pt x="11710372" y="4698788"/>
                </a:lnTo>
                <a:lnTo>
                  <a:pt x="0" y="4698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301" y="2488202"/>
            <a:ext cx="10069133" cy="127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카테고리명_TotalOrder_NS     :   1인당 평균 판매건수</a:t>
            </a:r>
          </a:p>
          <a:p>
            <a:pPr algn="l">
              <a:lnSpc>
                <a:spcPts val="5254"/>
              </a:lnSpc>
            </a:pPr>
            <a:r>
              <a:rPr lang="en-US" sz="266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카테고리명_TotalRevenue_NS :   1인당 평균 판매금액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38269" y="2416175"/>
            <a:ext cx="3497518" cy="767357"/>
            <a:chOff x="0" y="0"/>
            <a:chExt cx="921157" cy="202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157" cy="202102"/>
            </a:xfrm>
            <a:custGeom>
              <a:avLst/>
              <a:gdLst/>
              <a:ahLst/>
              <a:cxnLst/>
              <a:rect r="r" b="b" t="t" l="l"/>
              <a:pathLst>
                <a:path h="202102" w="921157">
                  <a:moveTo>
                    <a:pt x="37630" y="0"/>
                  </a:moveTo>
                  <a:lnTo>
                    <a:pt x="883527" y="0"/>
                  </a:lnTo>
                  <a:cubicBezTo>
                    <a:pt x="893507" y="0"/>
                    <a:pt x="903078" y="3965"/>
                    <a:pt x="910135" y="11022"/>
                  </a:cubicBezTo>
                  <a:cubicBezTo>
                    <a:pt x="917192" y="18079"/>
                    <a:pt x="921157" y="27650"/>
                    <a:pt x="921157" y="37630"/>
                  </a:cubicBezTo>
                  <a:lnTo>
                    <a:pt x="921157" y="164472"/>
                  </a:lnTo>
                  <a:cubicBezTo>
                    <a:pt x="921157" y="174452"/>
                    <a:pt x="917192" y="184024"/>
                    <a:pt x="910135" y="191081"/>
                  </a:cubicBezTo>
                  <a:cubicBezTo>
                    <a:pt x="903078" y="198138"/>
                    <a:pt x="893507" y="202102"/>
                    <a:pt x="883527" y="202102"/>
                  </a:cubicBezTo>
                  <a:lnTo>
                    <a:pt x="37630" y="202102"/>
                  </a:lnTo>
                  <a:cubicBezTo>
                    <a:pt x="27650" y="202102"/>
                    <a:pt x="18079" y="198138"/>
                    <a:pt x="11022" y="191081"/>
                  </a:cubicBezTo>
                  <a:cubicBezTo>
                    <a:pt x="3965" y="184024"/>
                    <a:pt x="0" y="174452"/>
                    <a:pt x="0" y="164472"/>
                  </a:cubicBezTo>
                  <a:lnTo>
                    <a:pt x="0" y="37630"/>
                  </a:lnTo>
                  <a:cubicBezTo>
                    <a:pt x="0" y="27650"/>
                    <a:pt x="3965" y="18079"/>
                    <a:pt x="11022" y="11022"/>
                  </a:cubicBezTo>
                  <a:cubicBezTo>
                    <a:pt x="18079" y="3965"/>
                    <a:pt x="27650" y="0"/>
                    <a:pt x="3763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21157" cy="25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=&gt; Orders Per Seller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38269" y="3377195"/>
            <a:ext cx="3917856" cy="725431"/>
            <a:chOff x="0" y="0"/>
            <a:chExt cx="1031863" cy="191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1863" cy="191060"/>
            </a:xfrm>
            <a:custGeom>
              <a:avLst/>
              <a:gdLst/>
              <a:ahLst/>
              <a:cxnLst/>
              <a:rect r="r" b="b" t="t" l="l"/>
              <a:pathLst>
                <a:path h="191060" w="1031863">
                  <a:moveTo>
                    <a:pt x="33593" y="0"/>
                  </a:moveTo>
                  <a:lnTo>
                    <a:pt x="998270" y="0"/>
                  </a:lnTo>
                  <a:cubicBezTo>
                    <a:pt x="1016823" y="0"/>
                    <a:pt x="1031863" y="15040"/>
                    <a:pt x="1031863" y="33593"/>
                  </a:cubicBezTo>
                  <a:lnTo>
                    <a:pt x="1031863" y="157467"/>
                  </a:lnTo>
                  <a:cubicBezTo>
                    <a:pt x="1031863" y="176020"/>
                    <a:pt x="1016823" y="191060"/>
                    <a:pt x="998270" y="191060"/>
                  </a:cubicBezTo>
                  <a:lnTo>
                    <a:pt x="33593" y="191060"/>
                  </a:lnTo>
                  <a:cubicBezTo>
                    <a:pt x="15040" y="191060"/>
                    <a:pt x="0" y="176020"/>
                    <a:pt x="0" y="157467"/>
                  </a:cubicBezTo>
                  <a:lnTo>
                    <a:pt x="0" y="33593"/>
                  </a:lnTo>
                  <a:cubicBezTo>
                    <a:pt x="0" y="15040"/>
                    <a:pt x="15040" y="0"/>
                    <a:pt x="3359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31863" cy="24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=&gt; Revenue Per Seller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1181" y="3318315"/>
            <a:ext cx="15007245" cy="1782979"/>
            <a:chOff x="0" y="0"/>
            <a:chExt cx="3952525" cy="4695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52525" cy="469591"/>
            </a:xfrm>
            <a:custGeom>
              <a:avLst/>
              <a:gdLst/>
              <a:ahLst/>
              <a:cxnLst/>
              <a:rect r="r" b="b" t="t" l="l"/>
              <a:pathLst>
                <a:path h="469591" w="3952525">
                  <a:moveTo>
                    <a:pt x="0" y="0"/>
                  </a:moveTo>
                  <a:lnTo>
                    <a:pt x="3952525" y="0"/>
                  </a:lnTo>
                  <a:lnTo>
                    <a:pt x="3952525" y="469591"/>
                  </a:lnTo>
                  <a:lnTo>
                    <a:pt x="0" y="469591"/>
                  </a:lnTo>
                  <a:close/>
                </a:path>
              </a:pathLst>
            </a:custGeom>
            <a:solidFill>
              <a:srgbClr val="FFF8B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952525" cy="517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0874" y="3670901"/>
            <a:ext cx="1438625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Red Ocean/ Blue Ocean 정도 구하는 기준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9259" y="6010058"/>
            <a:ext cx="1161108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=&gt; 가장 단순하게  “평균”  활용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4113" y="1663008"/>
            <a:ext cx="16512697" cy="6543156"/>
          </a:xfrm>
          <a:custGeom>
            <a:avLst/>
            <a:gdLst/>
            <a:ahLst/>
            <a:cxnLst/>
            <a:rect r="r" b="b" t="t" l="l"/>
            <a:pathLst>
              <a:path h="6543156" w="16512697">
                <a:moveTo>
                  <a:pt x="0" y="0"/>
                </a:moveTo>
                <a:lnTo>
                  <a:pt x="16512697" y="0"/>
                </a:lnTo>
                <a:lnTo>
                  <a:pt x="16512697" y="6543156"/>
                </a:lnTo>
                <a:lnTo>
                  <a:pt x="0" y="654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366171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8366171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0~3000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1538" y="1644760"/>
            <a:ext cx="8407700" cy="3394609"/>
          </a:xfrm>
          <a:custGeom>
            <a:avLst/>
            <a:gdLst/>
            <a:ahLst/>
            <a:cxnLst/>
            <a:rect r="r" b="b" t="t" l="l"/>
            <a:pathLst>
              <a:path h="3394609" w="8407700">
                <a:moveTo>
                  <a:pt x="0" y="0"/>
                </a:moveTo>
                <a:lnTo>
                  <a:pt x="8407699" y="0"/>
                </a:lnTo>
                <a:lnTo>
                  <a:pt x="8407699" y="3394609"/>
                </a:lnTo>
                <a:lnTo>
                  <a:pt x="0" y="339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311" y="5434966"/>
            <a:ext cx="8292926" cy="3317170"/>
          </a:xfrm>
          <a:custGeom>
            <a:avLst/>
            <a:gdLst/>
            <a:ahLst/>
            <a:cxnLst/>
            <a:rect r="r" b="b" t="t" l="l"/>
            <a:pathLst>
              <a:path h="3317170" w="8292926">
                <a:moveTo>
                  <a:pt x="0" y="0"/>
                </a:moveTo>
                <a:lnTo>
                  <a:pt x="8292926" y="0"/>
                </a:lnTo>
                <a:lnTo>
                  <a:pt x="8292926" y="3317170"/>
                </a:lnTo>
                <a:lnTo>
                  <a:pt x="0" y="331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32386" y="1650548"/>
            <a:ext cx="8759755" cy="3492952"/>
          </a:xfrm>
          <a:custGeom>
            <a:avLst/>
            <a:gdLst/>
            <a:ahLst/>
            <a:cxnLst/>
            <a:rect r="r" b="b" t="t" l="l"/>
            <a:pathLst>
              <a:path h="3492952" w="8759755">
                <a:moveTo>
                  <a:pt x="0" y="0"/>
                </a:moveTo>
                <a:lnTo>
                  <a:pt x="8759756" y="0"/>
                </a:lnTo>
                <a:lnTo>
                  <a:pt x="8759756" y="3492952"/>
                </a:lnTo>
                <a:lnTo>
                  <a:pt x="0" y="349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2386" y="5434966"/>
            <a:ext cx="8759755" cy="3482003"/>
          </a:xfrm>
          <a:custGeom>
            <a:avLst/>
            <a:gdLst/>
            <a:ahLst/>
            <a:cxnLst/>
            <a:rect r="r" b="b" t="t" l="l"/>
            <a:pathLst>
              <a:path h="3482003" w="8759755">
                <a:moveTo>
                  <a:pt x="0" y="0"/>
                </a:moveTo>
                <a:lnTo>
                  <a:pt x="8759756" y="0"/>
                </a:lnTo>
                <a:lnTo>
                  <a:pt x="8759756" y="3482002"/>
                </a:lnTo>
                <a:lnTo>
                  <a:pt x="0" y="348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776" y="3062477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8581" y="3007518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0~1400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1653" y="3007518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391" y="6841420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8581" y="6759004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0~1700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2662" y="6759004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96699" y="6759004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0~2200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96699" y="3007518"/>
            <a:ext cx="3600611" cy="5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y축 범위: 0~1200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4772" y="4134155"/>
            <a:ext cx="10278456" cy="121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6"/>
              </a:lnSpc>
            </a:pPr>
            <a:r>
              <a:rPr lang="en-US" sz="704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“y축 범위를 동일하게 하자"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21755" y="1878594"/>
            <a:ext cx="14098122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최종적으로 Red Ocean/ Blue Ocean 정도를 구할 때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1인당 가져가는 판매건수(판매금액)이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적을 수록 → Red Ocean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클 수록 → Blue Ocean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가장 Red Ocean = 0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가장 Blue Ocean = 1</a:t>
            </a: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</a:t>
            </a: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즉, 범위를 0~1로 잡을 계획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95695" y="5428244"/>
            <a:ext cx="8196932" cy="3473450"/>
          </a:xfrm>
          <a:custGeom>
            <a:avLst/>
            <a:gdLst/>
            <a:ahLst/>
            <a:cxnLst/>
            <a:rect r="r" b="b" t="t" l="l"/>
            <a:pathLst>
              <a:path h="3473450" w="8196932">
                <a:moveTo>
                  <a:pt x="0" y="0"/>
                </a:moveTo>
                <a:lnTo>
                  <a:pt x="8196932" y="0"/>
                </a:lnTo>
                <a:lnTo>
                  <a:pt x="8196932" y="3473450"/>
                </a:lnTo>
                <a:lnTo>
                  <a:pt x="0" y="3473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8509" y="6406707"/>
            <a:ext cx="7063846" cy="3055113"/>
          </a:xfrm>
          <a:custGeom>
            <a:avLst/>
            <a:gdLst/>
            <a:ahLst/>
            <a:cxnLst/>
            <a:rect r="r" b="b" t="t" l="l"/>
            <a:pathLst>
              <a:path h="3055113" w="7063846">
                <a:moveTo>
                  <a:pt x="0" y="0"/>
                </a:moveTo>
                <a:lnTo>
                  <a:pt x="7063846" y="0"/>
                </a:lnTo>
                <a:lnTo>
                  <a:pt x="7063846" y="3055113"/>
                </a:lnTo>
                <a:lnTo>
                  <a:pt x="0" y="305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113" y="1269983"/>
            <a:ext cx="14098122" cy="458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&lt;카테고리 총 72개&gt;</a:t>
            </a:r>
          </a:p>
          <a:p>
            <a:pPr algn="l" marL="863599" indent="-431800" lvl="1">
              <a:lnSpc>
                <a:spcPts val="735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카테고리끼리 비교했을 때의   </a:t>
            </a:r>
          </a:p>
          <a:p>
            <a:pPr algn="l" marL="863599" indent="-431800" lvl="1">
              <a:lnSpc>
                <a:spcPts val="735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상대적 Red Ocean / Blue Ocean이기 때문에</a:t>
            </a:r>
          </a:p>
          <a:p>
            <a:pPr algn="l">
              <a:lnSpc>
                <a:spcPts val="7359"/>
              </a:lnSpc>
            </a:pPr>
          </a:p>
          <a:p>
            <a:pPr algn="l" marL="863599" indent="-431800" lvl="1">
              <a:lnSpc>
                <a:spcPts val="7359"/>
              </a:lnSpc>
              <a:buFont typeface="Arial"/>
              <a:buChar char="•"/>
            </a:pPr>
            <a:r>
              <a:rPr lang="en-US" b="true" sz="399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y축 범위를 동일하게 함 = “임의구간"을 설정함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53641" y="1446989"/>
            <a:ext cx="9734359" cy="7393022"/>
          </a:xfrm>
          <a:custGeom>
            <a:avLst/>
            <a:gdLst/>
            <a:ahLst/>
            <a:cxnLst/>
            <a:rect r="r" b="b" t="t" l="l"/>
            <a:pathLst>
              <a:path h="7393022" w="9734359">
                <a:moveTo>
                  <a:pt x="0" y="0"/>
                </a:moveTo>
                <a:lnTo>
                  <a:pt x="9734359" y="0"/>
                </a:lnTo>
                <a:lnTo>
                  <a:pt x="9734359" y="7393022"/>
                </a:lnTo>
                <a:lnTo>
                  <a:pt x="0" y="739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488088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선정 데이터 셋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950" y="2442689"/>
            <a:ext cx="6693419" cy="221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브라질 전자상거래 공개 데이터셋</a:t>
            </a:r>
          </a:p>
          <a:p>
            <a:pPr algn="l" marL="582930" indent="-291465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제공 by Olist </a:t>
            </a:r>
          </a:p>
          <a:p>
            <a:pPr algn="l" marL="582930" indent="-291465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2016~2018년 사이 수집</a:t>
            </a:r>
          </a:p>
          <a:p>
            <a:pPr algn="l" marL="582930" indent="-291465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약 11만 여 건의 주문정보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950" y="5430499"/>
            <a:ext cx="7191617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선정이유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익명화 컬럼 x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풍부한 데이터셋 (기본 8개 + 2)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        =&gt; 창의적 insight를 발굴해보자!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지리 데이터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‘농업'에 관심 → ‘market’ (수요)데이터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73316" y="3764931"/>
            <a:ext cx="10932078" cy="5493369"/>
          </a:xfrm>
          <a:custGeom>
            <a:avLst/>
            <a:gdLst/>
            <a:ahLst/>
            <a:cxnLst/>
            <a:rect r="r" b="b" t="t" l="l"/>
            <a:pathLst>
              <a:path h="5493369" w="10932078">
                <a:moveTo>
                  <a:pt x="0" y="0"/>
                </a:moveTo>
                <a:lnTo>
                  <a:pt x="10932077" y="0"/>
                </a:lnTo>
                <a:lnTo>
                  <a:pt x="10932077" y="5493369"/>
                </a:lnTo>
                <a:lnTo>
                  <a:pt x="0" y="549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73316" y="1710502"/>
            <a:ext cx="8782232" cy="853555"/>
          </a:xfrm>
          <a:custGeom>
            <a:avLst/>
            <a:gdLst/>
            <a:ahLst/>
            <a:cxnLst/>
            <a:rect r="r" b="b" t="t" l="l"/>
            <a:pathLst>
              <a:path h="853555" w="8782232">
                <a:moveTo>
                  <a:pt x="0" y="0"/>
                </a:moveTo>
                <a:lnTo>
                  <a:pt x="8782231" y="0"/>
                </a:lnTo>
                <a:lnTo>
                  <a:pt x="8782231" y="853556"/>
                </a:lnTo>
                <a:lnTo>
                  <a:pt x="0" y="85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70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73316" y="2564058"/>
            <a:ext cx="8782232" cy="639629"/>
          </a:xfrm>
          <a:custGeom>
            <a:avLst/>
            <a:gdLst/>
            <a:ahLst/>
            <a:cxnLst/>
            <a:rect r="r" b="b" t="t" l="l"/>
            <a:pathLst>
              <a:path h="639629" w="8782232">
                <a:moveTo>
                  <a:pt x="0" y="0"/>
                </a:moveTo>
                <a:lnTo>
                  <a:pt x="8782231" y="0"/>
                </a:lnTo>
                <a:lnTo>
                  <a:pt x="8782231" y="639629"/>
                </a:lnTo>
                <a:lnTo>
                  <a:pt x="0" y="639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2" t="0" r="-444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10577" y="483637"/>
            <a:ext cx="11392036" cy="4642255"/>
          </a:xfrm>
          <a:custGeom>
            <a:avLst/>
            <a:gdLst/>
            <a:ahLst/>
            <a:cxnLst/>
            <a:rect r="r" b="b" t="t" l="l"/>
            <a:pathLst>
              <a:path h="4642255" w="11392036">
                <a:moveTo>
                  <a:pt x="0" y="0"/>
                </a:moveTo>
                <a:lnTo>
                  <a:pt x="11392036" y="0"/>
                </a:lnTo>
                <a:lnTo>
                  <a:pt x="11392036" y="4642255"/>
                </a:lnTo>
                <a:lnTo>
                  <a:pt x="0" y="464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7582" y="5125892"/>
            <a:ext cx="11635031" cy="4595837"/>
          </a:xfrm>
          <a:custGeom>
            <a:avLst/>
            <a:gdLst/>
            <a:ahLst/>
            <a:cxnLst/>
            <a:rect r="r" b="b" t="t" l="l"/>
            <a:pathLst>
              <a:path h="4595837" w="11635031">
                <a:moveTo>
                  <a:pt x="0" y="0"/>
                </a:moveTo>
                <a:lnTo>
                  <a:pt x="11635031" y="0"/>
                </a:lnTo>
                <a:lnTo>
                  <a:pt x="11635031" y="4595837"/>
                </a:lnTo>
                <a:lnTo>
                  <a:pt x="0" y="4595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67582" y="4891152"/>
            <a:ext cx="1043934" cy="1043934"/>
          </a:xfrm>
          <a:custGeom>
            <a:avLst/>
            <a:gdLst/>
            <a:ahLst/>
            <a:cxnLst/>
            <a:rect r="r" b="b" t="t" l="l"/>
            <a:pathLst>
              <a:path h="1043934" w="1043934">
                <a:moveTo>
                  <a:pt x="0" y="0"/>
                </a:moveTo>
                <a:lnTo>
                  <a:pt x="1043934" y="0"/>
                </a:lnTo>
                <a:lnTo>
                  <a:pt x="1043934" y="1043934"/>
                </a:lnTo>
                <a:lnTo>
                  <a:pt x="0" y="104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9239" y="2168597"/>
            <a:ext cx="3600611" cy="119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Order Per Seller</a:t>
            </a:r>
          </a:p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임의구간 0~18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2387" y="2168597"/>
            <a:ext cx="3938457" cy="119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Order Per Revenue</a:t>
            </a:r>
          </a:p>
          <a:p>
            <a:pPr algn="ctr">
              <a:lnSpc>
                <a:spcPts val="4770"/>
              </a:lnSpc>
            </a:pPr>
            <a:r>
              <a:rPr lang="en-US" sz="3407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임의구간 0~3000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669" y="6495811"/>
            <a:ext cx="3600611" cy="119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3407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Min-Max Scaling</a:t>
            </a:r>
          </a:p>
          <a:p>
            <a:pPr algn="ctr">
              <a:lnSpc>
                <a:spcPts val="4770"/>
              </a:lnSpc>
            </a:pPr>
            <a:r>
              <a:rPr lang="en-US" sz="3407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임의구간: 0~1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67582" y="8422014"/>
            <a:ext cx="1043934" cy="1043934"/>
          </a:xfrm>
          <a:custGeom>
            <a:avLst/>
            <a:gdLst/>
            <a:ahLst/>
            <a:cxnLst/>
            <a:rect r="r" b="b" t="t" l="l"/>
            <a:pathLst>
              <a:path h="1043934" w="1043934">
                <a:moveTo>
                  <a:pt x="0" y="0"/>
                </a:moveTo>
                <a:lnTo>
                  <a:pt x="1043934" y="0"/>
                </a:lnTo>
                <a:lnTo>
                  <a:pt x="1043934" y="1043934"/>
                </a:lnTo>
                <a:lnTo>
                  <a:pt x="0" y="104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55201" y="1997419"/>
            <a:ext cx="14777599" cy="6292162"/>
          </a:xfrm>
          <a:custGeom>
            <a:avLst/>
            <a:gdLst/>
            <a:ahLst/>
            <a:cxnLst/>
            <a:rect r="r" b="b" t="t" l="l"/>
            <a:pathLst>
              <a:path h="6292162" w="14777599">
                <a:moveTo>
                  <a:pt x="0" y="0"/>
                </a:moveTo>
                <a:lnTo>
                  <a:pt x="14777598" y="0"/>
                </a:lnTo>
                <a:lnTo>
                  <a:pt x="14777598" y="6292162"/>
                </a:lnTo>
                <a:lnTo>
                  <a:pt x="0" y="629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3" t="0" r="-322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1514" y="3418779"/>
            <a:ext cx="16624971" cy="5839521"/>
          </a:xfrm>
          <a:custGeom>
            <a:avLst/>
            <a:gdLst/>
            <a:ahLst/>
            <a:cxnLst/>
            <a:rect r="r" b="b" t="t" l="l"/>
            <a:pathLst>
              <a:path h="5839521" w="16624971">
                <a:moveTo>
                  <a:pt x="0" y="0"/>
                </a:moveTo>
                <a:lnTo>
                  <a:pt x="16624972" y="0"/>
                </a:lnTo>
                <a:lnTo>
                  <a:pt x="16624972" y="5839521"/>
                </a:lnTo>
                <a:lnTo>
                  <a:pt x="0" y="583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514" y="1234727"/>
            <a:ext cx="169239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분석2)  다음 분기에 해당하는 값 &amp; Red Ocean/ Blue Ocean 예측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74233" y="1394912"/>
            <a:ext cx="9012479" cy="7863388"/>
          </a:xfrm>
          <a:custGeom>
            <a:avLst/>
            <a:gdLst/>
            <a:ahLst/>
            <a:cxnLst/>
            <a:rect r="r" b="b" t="t" l="l"/>
            <a:pathLst>
              <a:path h="7863388" w="9012479">
                <a:moveTo>
                  <a:pt x="0" y="0"/>
                </a:moveTo>
                <a:lnTo>
                  <a:pt x="9012479" y="0"/>
                </a:lnTo>
                <a:lnTo>
                  <a:pt x="9012479" y="7863388"/>
                </a:lnTo>
                <a:lnTo>
                  <a:pt x="0" y="7863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3285" y="715462"/>
            <a:ext cx="53860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선형회귀 - 예측값 구하기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3321" y="3476065"/>
            <a:ext cx="6835979" cy="356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6"/>
              </a:lnSpc>
            </a:pPr>
            <a:r>
              <a:rPr lang="en-US" sz="312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선형회귀 선정이유</a:t>
            </a:r>
          </a:p>
          <a:p>
            <a:pPr algn="l" marL="675580" indent="-337790" lvl="1">
              <a:lnSpc>
                <a:spcPts val="5726"/>
              </a:lnSpc>
              <a:buFont typeface="Arial"/>
              <a:buChar char="•"/>
            </a:pPr>
            <a:r>
              <a:rPr lang="en-US" sz="3129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시간에 따른 예측이기 때문에 가장 단순한 “선형회귀" 모델을 적용함. </a:t>
            </a:r>
          </a:p>
          <a:p>
            <a:pPr algn="l" marL="675580" indent="-337790" lvl="1">
              <a:lnSpc>
                <a:spcPts val="5726"/>
              </a:lnSpc>
              <a:buFont typeface="Arial"/>
              <a:buChar char="•"/>
            </a:pPr>
            <a:r>
              <a:rPr lang="en-US" sz="3129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후보 모델: Prophet, Holt-Winters 모델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48613" y="7318202"/>
            <a:ext cx="14097082" cy="1022038"/>
          </a:xfrm>
          <a:custGeom>
            <a:avLst/>
            <a:gdLst/>
            <a:ahLst/>
            <a:cxnLst/>
            <a:rect r="r" b="b" t="t" l="l"/>
            <a:pathLst>
              <a:path h="1022038" w="14097082">
                <a:moveTo>
                  <a:pt x="0" y="0"/>
                </a:moveTo>
                <a:lnTo>
                  <a:pt x="14097082" y="0"/>
                </a:lnTo>
                <a:lnTo>
                  <a:pt x="14097082" y="1022038"/>
                </a:lnTo>
                <a:lnTo>
                  <a:pt x="0" y="102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85923" y="4508543"/>
            <a:ext cx="3160738" cy="1787254"/>
          </a:xfrm>
          <a:custGeom>
            <a:avLst/>
            <a:gdLst/>
            <a:ahLst/>
            <a:cxnLst/>
            <a:rect r="r" b="b" t="t" l="l"/>
            <a:pathLst>
              <a:path h="1787254" w="3160738">
                <a:moveTo>
                  <a:pt x="0" y="0"/>
                </a:moveTo>
                <a:lnTo>
                  <a:pt x="3160739" y="0"/>
                </a:lnTo>
                <a:lnTo>
                  <a:pt x="3160739" y="1787254"/>
                </a:lnTo>
                <a:lnTo>
                  <a:pt x="0" y="178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3285" y="715462"/>
            <a:ext cx="53860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선형회귀 - 예측값 구하기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1742" y="1584037"/>
            <a:ext cx="2507911" cy="90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시행착오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256746"/>
            <a:ext cx="12706308" cy="18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339" indent="-389669" lvl="1">
              <a:lnSpc>
                <a:spcPts val="5053"/>
              </a:lnSpc>
              <a:buFont typeface="Arial"/>
              <a:buChar char="•"/>
            </a:pPr>
            <a:r>
              <a:rPr lang="en-US" b="true" sz="360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2016-3분기, 2016-4분기 데이터가 대체로 0이어서</a:t>
            </a:r>
          </a:p>
          <a:p>
            <a:pPr algn="l" marL="779339" indent="-389669" lvl="1">
              <a:lnSpc>
                <a:spcPts val="5053"/>
              </a:lnSpc>
              <a:buFont typeface="Arial"/>
              <a:buChar char="•"/>
            </a:pPr>
            <a:r>
              <a:rPr lang="en-US" b="true" sz="360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2016년 데이터를 제외했음에도, </a:t>
            </a:r>
          </a:p>
          <a:p>
            <a:pPr algn="l" marL="779339" indent="-389669" lvl="1">
              <a:lnSpc>
                <a:spcPts val="5053"/>
              </a:lnSpc>
              <a:buFont typeface="Arial"/>
              <a:buChar char="•"/>
            </a:pPr>
            <a:r>
              <a:rPr lang="en-US" b="true" sz="3609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예측값이 동일하게 나옴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62544" y="3085798"/>
            <a:ext cx="13762912" cy="5591183"/>
          </a:xfrm>
          <a:custGeom>
            <a:avLst/>
            <a:gdLst/>
            <a:ahLst/>
            <a:cxnLst/>
            <a:rect r="r" b="b" t="t" l="l"/>
            <a:pathLst>
              <a:path h="5591183" w="13762912">
                <a:moveTo>
                  <a:pt x="0" y="0"/>
                </a:moveTo>
                <a:lnTo>
                  <a:pt x="13762912" y="0"/>
                </a:lnTo>
                <a:lnTo>
                  <a:pt x="13762912" y="5591183"/>
                </a:lnTo>
                <a:lnTo>
                  <a:pt x="0" y="559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3285" y="715462"/>
            <a:ext cx="53860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선형회귀 - 예측값 구하기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742" y="1584037"/>
            <a:ext cx="2507911" cy="90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시행착오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8766" y="2235887"/>
            <a:ext cx="16850467" cy="5118329"/>
          </a:xfrm>
          <a:custGeom>
            <a:avLst/>
            <a:gdLst/>
            <a:ahLst/>
            <a:cxnLst/>
            <a:rect r="r" b="b" t="t" l="l"/>
            <a:pathLst>
              <a:path h="5118329" w="16850467">
                <a:moveTo>
                  <a:pt x="0" y="0"/>
                </a:moveTo>
                <a:lnTo>
                  <a:pt x="16850468" y="0"/>
                </a:lnTo>
                <a:lnTo>
                  <a:pt x="16850468" y="5118330"/>
                </a:lnTo>
                <a:lnTo>
                  <a:pt x="0" y="51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7472" y="942975"/>
            <a:ext cx="7241762" cy="68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3953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&lt;예측값을 테이블에 추가&gt;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48840" y="129075"/>
            <a:ext cx="6876938" cy="9720054"/>
          </a:xfrm>
          <a:custGeom>
            <a:avLst/>
            <a:gdLst/>
            <a:ahLst/>
            <a:cxnLst/>
            <a:rect r="r" b="b" t="t" l="l"/>
            <a:pathLst>
              <a:path h="9720054" w="6876938">
                <a:moveTo>
                  <a:pt x="0" y="0"/>
                </a:moveTo>
                <a:lnTo>
                  <a:pt x="6876938" y="0"/>
                </a:lnTo>
                <a:lnTo>
                  <a:pt x="6876938" y="9720054"/>
                </a:lnTo>
                <a:lnTo>
                  <a:pt x="0" y="972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4543" y="3497406"/>
            <a:ext cx="12430767" cy="5329691"/>
          </a:xfrm>
          <a:custGeom>
            <a:avLst/>
            <a:gdLst/>
            <a:ahLst/>
            <a:cxnLst/>
            <a:rect r="r" b="b" t="t" l="l"/>
            <a:pathLst>
              <a:path h="5329691" w="12430767">
                <a:moveTo>
                  <a:pt x="0" y="0"/>
                </a:moveTo>
                <a:lnTo>
                  <a:pt x="12430767" y="0"/>
                </a:lnTo>
                <a:lnTo>
                  <a:pt x="12430767" y="5329692"/>
                </a:lnTo>
                <a:lnTo>
                  <a:pt x="0" y="532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580" y="1435688"/>
            <a:ext cx="8365420" cy="107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0240" indent="-335120" lvl="1">
              <a:lnSpc>
                <a:spcPts val="4346"/>
              </a:lnSpc>
              <a:buFont typeface="Arial"/>
              <a:buChar char="•"/>
            </a:pPr>
            <a:r>
              <a:rPr lang="en-US" b="true" sz="3104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새로 생성한 테이블(예측값 추가)을 활용하여</a:t>
            </a:r>
          </a:p>
          <a:p>
            <a:pPr algn="just" marL="670240" indent="-335120" lvl="1">
              <a:lnSpc>
                <a:spcPts val="4346"/>
              </a:lnSpc>
              <a:buFont typeface="Arial"/>
              <a:buChar char="•"/>
            </a:pPr>
            <a:r>
              <a:rPr lang="en-US" b="true" sz="3104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그래프 재생성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491782"/>
            <a:ext cx="8855980" cy="3686302"/>
          </a:xfrm>
          <a:custGeom>
            <a:avLst/>
            <a:gdLst/>
            <a:ahLst/>
            <a:cxnLst/>
            <a:rect r="r" b="b" t="t" l="l"/>
            <a:pathLst>
              <a:path h="3686302" w="8855980">
                <a:moveTo>
                  <a:pt x="0" y="0"/>
                </a:moveTo>
                <a:lnTo>
                  <a:pt x="8855980" y="0"/>
                </a:lnTo>
                <a:lnTo>
                  <a:pt x="8855980" y="3686302"/>
                </a:lnTo>
                <a:lnTo>
                  <a:pt x="0" y="368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70073" y="1611388"/>
            <a:ext cx="8751860" cy="3708601"/>
          </a:xfrm>
          <a:custGeom>
            <a:avLst/>
            <a:gdLst/>
            <a:ahLst/>
            <a:cxnLst/>
            <a:rect r="r" b="b" t="t" l="l"/>
            <a:pathLst>
              <a:path h="3708601" w="8751860">
                <a:moveTo>
                  <a:pt x="0" y="0"/>
                </a:moveTo>
                <a:lnTo>
                  <a:pt x="8751860" y="0"/>
                </a:lnTo>
                <a:lnTo>
                  <a:pt x="8751860" y="3708600"/>
                </a:lnTo>
                <a:lnTo>
                  <a:pt x="0" y="370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641" y="5483277"/>
            <a:ext cx="8856359" cy="3775023"/>
          </a:xfrm>
          <a:custGeom>
            <a:avLst/>
            <a:gdLst/>
            <a:ahLst/>
            <a:cxnLst/>
            <a:rect r="r" b="b" t="t" l="l"/>
            <a:pathLst>
              <a:path h="3775023" w="8856359">
                <a:moveTo>
                  <a:pt x="0" y="0"/>
                </a:moveTo>
                <a:lnTo>
                  <a:pt x="8856359" y="0"/>
                </a:lnTo>
                <a:lnTo>
                  <a:pt x="8856359" y="3775023"/>
                </a:lnTo>
                <a:lnTo>
                  <a:pt x="0" y="377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7641" y="1611388"/>
            <a:ext cx="8856359" cy="3708601"/>
          </a:xfrm>
          <a:custGeom>
            <a:avLst/>
            <a:gdLst/>
            <a:ahLst/>
            <a:cxnLst/>
            <a:rect r="r" b="b" t="t" l="l"/>
            <a:pathLst>
              <a:path h="3708601" w="8856359">
                <a:moveTo>
                  <a:pt x="0" y="0"/>
                </a:moveTo>
                <a:lnTo>
                  <a:pt x="8856359" y="0"/>
                </a:lnTo>
                <a:lnTo>
                  <a:pt x="8856359" y="3708600"/>
                </a:lnTo>
                <a:lnTo>
                  <a:pt x="0" y="3708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4113" y="43350"/>
            <a:ext cx="402316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6003" y="335651"/>
            <a:ext cx="4109769" cy="69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4005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다른 여러 카테고리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04591" y="1028700"/>
            <a:ext cx="0" cy="8229600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5341" y="418700"/>
            <a:ext cx="1295259" cy="610000"/>
          </a:xfrm>
          <a:custGeom>
            <a:avLst/>
            <a:gdLst/>
            <a:ahLst/>
            <a:cxnLst/>
            <a:rect r="r" b="b" t="t" l="l"/>
            <a:pathLst>
              <a:path h="610000" w="1295259">
                <a:moveTo>
                  <a:pt x="0" y="0"/>
                </a:moveTo>
                <a:lnTo>
                  <a:pt x="1295259" y="0"/>
                </a:lnTo>
                <a:lnTo>
                  <a:pt x="1295259" y="610000"/>
                </a:lnTo>
                <a:lnTo>
                  <a:pt x="0" y="6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6181" y="1213980"/>
            <a:ext cx="432041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What is Olist?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86539"/>
            <a:ext cx="811053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브라질 최대의 B2B 전자상거래 인프라 기업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2015년 설립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Seller(SME) -&gt; Olist -&gt; 대형 마켓플레이스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0563" y="4864911"/>
            <a:ext cx="9088228" cy="218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 소규모 Seller(SME)들이</a:t>
            </a:r>
          </a:p>
          <a:p>
            <a:pPr algn="just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Olist에 한 번만 상품을 등록하여,</a:t>
            </a:r>
          </a:p>
          <a:p>
            <a:pPr algn="just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여러 대규모 마켓플레이스에 상품등록 가능하도록 지원</a:t>
            </a:r>
          </a:p>
          <a:p>
            <a:pPr algn="just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(Amazon, Mercado Libre, MAgalu, B2W 등)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21321" y="1654268"/>
            <a:ext cx="6209278" cy="6685630"/>
          </a:xfrm>
          <a:custGeom>
            <a:avLst/>
            <a:gdLst/>
            <a:ahLst/>
            <a:cxnLst/>
            <a:rect r="r" b="b" t="t" l="l"/>
            <a:pathLst>
              <a:path h="6685630" w="6209278">
                <a:moveTo>
                  <a:pt x="0" y="0"/>
                </a:moveTo>
                <a:lnTo>
                  <a:pt x="6209279" y="0"/>
                </a:lnTo>
                <a:lnTo>
                  <a:pt x="6209279" y="6685629"/>
                </a:lnTo>
                <a:lnTo>
                  <a:pt x="0" y="6685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3085" y="3158753"/>
            <a:ext cx="14701830" cy="3969494"/>
          </a:xfrm>
          <a:custGeom>
            <a:avLst/>
            <a:gdLst/>
            <a:ahLst/>
            <a:cxnLst/>
            <a:rect r="r" b="b" t="t" l="l"/>
            <a:pathLst>
              <a:path h="3969494" w="14701830">
                <a:moveTo>
                  <a:pt x="0" y="0"/>
                </a:moveTo>
                <a:lnTo>
                  <a:pt x="14701830" y="0"/>
                </a:lnTo>
                <a:lnTo>
                  <a:pt x="14701830" y="3969494"/>
                </a:lnTo>
                <a:lnTo>
                  <a:pt x="0" y="396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2186" y="1068716"/>
            <a:ext cx="1249646" cy="89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52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결론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886222" y="3517336"/>
            <a:ext cx="6461515" cy="273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155659"/>
            <a:ext cx="10289367" cy="4938896"/>
          </a:xfrm>
          <a:custGeom>
            <a:avLst/>
            <a:gdLst/>
            <a:ahLst/>
            <a:cxnLst/>
            <a:rect r="r" b="b" t="t" l="l"/>
            <a:pathLst>
              <a:path h="4938896" w="10289367">
                <a:moveTo>
                  <a:pt x="0" y="0"/>
                </a:moveTo>
                <a:lnTo>
                  <a:pt x="10289367" y="0"/>
                </a:lnTo>
                <a:lnTo>
                  <a:pt x="10289367" y="4938896"/>
                </a:lnTo>
                <a:lnTo>
                  <a:pt x="0" y="493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5341" y="418700"/>
            <a:ext cx="1295259" cy="610000"/>
          </a:xfrm>
          <a:custGeom>
            <a:avLst/>
            <a:gdLst/>
            <a:ahLst/>
            <a:cxnLst/>
            <a:rect r="r" b="b" t="t" l="l"/>
            <a:pathLst>
              <a:path h="610000" w="1295259">
                <a:moveTo>
                  <a:pt x="0" y="0"/>
                </a:moveTo>
                <a:lnTo>
                  <a:pt x="1295259" y="0"/>
                </a:lnTo>
                <a:lnTo>
                  <a:pt x="1295259" y="610000"/>
                </a:lnTo>
                <a:lnTo>
                  <a:pt x="0" y="61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47158" y="3728638"/>
            <a:ext cx="5557450" cy="5529662"/>
          </a:xfrm>
          <a:custGeom>
            <a:avLst/>
            <a:gdLst/>
            <a:ahLst/>
            <a:cxnLst/>
            <a:rect r="r" b="b" t="t" l="l"/>
            <a:pathLst>
              <a:path h="5529662" w="5557450">
                <a:moveTo>
                  <a:pt x="0" y="0"/>
                </a:moveTo>
                <a:lnTo>
                  <a:pt x="5557450" y="0"/>
                </a:lnTo>
                <a:lnTo>
                  <a:pt x="5557450" y="5529662"/>
                </a:lnTo>
                <a:lnTo>
                  <a:pt x="0" y="552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22504" y="6768765"/>
            <a:ext cx="4329625" cy="2489535"/>
          </a:xfrm>
          <a:custGeom>
            <a:avLst/>
            <a:gdLst/>
            <a:ahLst/>
            <a:cxnLst/>
            <a:rect r="r" b="b" t="t" l="l"/>
            <a:pathLst>
              <a:path h="2489535" w="4329625">
                <a:moveTo>
                  <a:pt x="0" y="0"/>
                </a:moveTo>
                <a:lnTo>
                  <a:pt x="4329626" y="0"/>
                </a:lnTo>
                <a:lnTo>
                  <a:pt x="4329626" y="2489535"/>
                </a:lnTo>
                <a:lnTo>
                  <a:pt x="0" y="248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45389" y="1919948"/>
            <a:ext cx="12397222" cy="7453830"/>
          </a:xfrm>
          <a:custGeom>
            <a:avLst/>
            <a:gdLst/>
            <a:ahLst/>
            <a:cxnLst/>
            <a:rect r="r" b="b" t="t" l="l"/>
            <a:pathLst>
              <a:path h="7453830" w="12397222">
                <a:moveTo>
                  <a:pt x="0" y="0"/>
                </a:moveTo>
                <a:lnTo>
                  <a:pt x="12397222" y="0"/>
                </a:lnTo>
                <a:lnTo>
                  <a:pt x="12397222" y="7453830"/>
                </a:lnTo>
                <a:lnTo>
                  <a:pt x="0" y="7453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313719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데이터 셋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전처리과정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23950" y="944123"/>
            <a:ext cx="351937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데이터 전처리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409" y="2073482"/>
            <a:ext cx="101825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전처리는 데이터를 정리하는 작업으로 명확하지 않은 데이터를 그대로 쓰면 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분석 결과도 신뢰할 수 없는 결과물이 될 수 있기 때문에 전처리는 중요한 부분입니다.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4409" y="3734887"/>
            <a:ext cx="9535695" cy="4277964"/>
            <a:chOff x="0" y="0"/>
            <a:chExt cx="12714259" cy="570395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96186" y="-59295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98819" y="139578"/>
              <a:ext cx="384611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olist_customers_dataset.csv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96186" y="774934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38131" y="973807"/>
              <a:ext cx="326270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olist_sellers_dataset.csv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96186" y="1613369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31285" y="1812241"/>
              <a:ext cx="3292872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olist_orders_dataset.csv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96186" y="2451803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07054" y="2641727"/>
              <a:ext cx="404534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olist_order_items_datase.csvt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96186" y="3290238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09336" y="3474388"/>
              <a:ext cx="466784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olist_order_payments_dataset.csv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267547" y="-66675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153842" y="129022"/>
              <a:ext cx="433248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olist_order_reviews_dataset.csv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267547" y="778109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142829" y="973807"/>
              <a:ext cx="364490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olist_products_dataset.csv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67547" y="1616544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158803" y="1822635"/>
              <a:ext cx="555545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product_category_name_translation.csv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267547" y="2454978"/>
              <a:ext cx="791567" cy="773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  <a:spcBef>
                  <a:spcPct val="0"/>
                </a:spcBef>
              </a:pPr>
              <a:r>
                <a:rPr lang="en-US" sz="349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133006" y="2641727"/>
              <a:ext cx="407293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olist_geolocation_dataset.csv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242147" y="4867182"/>
              <a:ext cx="791567" cy="836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9"/>
                </a:lnSpc>
                <a:spcBef>
                  <a:spcPct val="0"/>
                </a:spcBef>
              </a:pPr>
              <a:r>
                <a:rPr lang="en-US" sz="3792">
                  <a:solidFill>
                    <a:srgbClr val="F6E6CE"/>
                  </a:solidFill>
                  <a:latin typeface="윤고딕"/>
                  <a:ea typeface="윤고딕"/>
                  <a:cs typeface="윤고딕"/>
                  <a:sym typeface="윤고딕"/>
                </a:rPr>
                <a:t>📁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096395" y="5057682"/>
              <a:ext cx="1866702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3131"/>
                  </a:solidFill>
                  <a:latin typeface="윤고딕"/>
                  <a:ea typeface="윤고딕"/>
                  <a:cs typeface="윤고딕"/>
                  <a:sym typeface="윤고딕"/>
                </a:rPr>
                <a:t>merge_df.csv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H="true">
              <a:off x="25400" y="316871"/>
              <a:ext cx="0" cy="3393656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5860400" y="317100"/>
              <a:ext cx="0" cy="2669754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25400" y="336830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25400" y="1172999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25400" y="2009167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25400" y="2845336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5400" y="3681504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5847700" y="342271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5860400" y="1223799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5873100" y="2105327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847700" y="2949248"/>
              <a:ext cx="524339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73493" y="3658136"/>
              <a:ext cx="0" cy="1665531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6242147" y="2963862"/>
              <a:ext cx="0" cy="2359805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73493" y="5323667"/>
              <a:ext cx="6098546" cy="0"/>
            </a:xfrm>
            <a:prstGeom prst="line">
              <a:avLst/>
            </a:prstGeom>
            <a:ln cap="flat" w="50800">
              <a:solidFill>
                <a:srgbClr val="19191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0105480" y="1029848"/>
            <a:ext cx="7769225" cy="7109957"/>
            <a:chOff x="0" y="0"/>
            <a:chExt cx="2046216" cy="187258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046216" cy="1872581"/>
            </a:xfrm>
            <a:custGeom>
              <a:avLst/>
              <a:gdLst/>
              <a:ahLst/>
              <a:cxnLst/>
              <a:rect r="r" b="b" t="t" l="l"/>
              <a:pathLst>
                <a:path h="1872581" w="2046216">
                  <a:moveTo>
                    <a:pt x="29895" y="0"/>
                  </a:moveTo>
                  <a:lnTo>
                    <a:pt x="2016321" y="0"/>
                  </a:lnTo>
                  <a:cubicBezTo>
                    <a:pt x="2032831" y="0"/>
                    <a:pt x="2046216" y="13384"/>
                    <a:pt x="2046216" y="29895"/>
                  </a:cubicBezTo>
                  <a:lnTo>
                    <a:pt x="2046216" y="1842687"/>
                  </a:lnTo>
                  <a:cubicBezTo>
                    <a:pt x="2046216" y="1859197"/>
                    <a:pt x="2032831" y="1872581"/>
                    <a:pt x="2016321" y="1872581"/>
                  </a:cubicBezTo>
                  <a:lnTo>
                    <a:pt x="29895" y="1872581"/>
                  </a:lnTo>
                  <a:cubicBezTo>
                    <a:pt x="13384" y="1872581"/>
                    <a:pt x="0" y="1859197"/>
                    <a:pt x="0" y="1842687"/>
                  </a:cubicBezTo>
                  <a:lnTo>
                    <a:pt x="0" y="29895"/>
                  </a:lnTo>
                  <a:cubicBezTo>
                    <a:pt x="0" y="13384"/>
                    <a:pt x="13384" y="0"/>
                    <a:pt x="29895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dash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104775"/>
              <a:ext cx="2046216" cy="1977356"/>
            </a:xfrm>
            <a:prstGeom prst="rect">
              <a:avLst/>
            </a:prstGeom>
          </p:spPr>
          <p:txBody>
            <a:bodyPr anchor="t" rtlCol="false" tIns="101600" lIns="101600" bIns="101600" rIns="101600"/>
            <a:lstStyle/>
            <a:p>
              <a:pPr algn="just" marL="410209" indent="-205105" lvl="1">
                <a:lnSpc>
                  <a:spcPts val="3305"/>
                </a:lnSpc>
                <a:buFont typeface="Arial"/>
                <a:buChar char="•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공통 전처리 :</a:t>
              </a:r>
            </a:p>
            <a:p>
              <a:pPr algn="just" marL="820419" indent="-273473" lvl="2">
                <a:lnSpc>
                  <a:spcPts val="3305"/>
                </a:lnSpc>
                <a:buFont typeface="Arial"/>
                <a:buChar char="⚬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customer, seller, zip 의 우편번호 모두 5자리로통일</a:t>
              </a:r>
            </a:p>
            <a:p>
              <a:pPr algn="just" marL="820419" indent="-273473" lvl="2">
                <a:lnSpc>
                  <a:spcPts val="3305"/>
                </a:lnSpc>
                <a:buFont typeface="Arial"/>
                <a:buChar char="⚬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불필요한 컬럼 제거 및 타입 통일</a:t>
              </a:r>
            </a:p>
            <a:p>
              <a:pPr algn="just">
                <a:lnSpc>
                  <a:spcPts val="3305"/>
                </a:lnSpc>
              </a:pPr>
            </a:p>
            <a:p>
              <a:pPr algn="just" marL="410209" indent="-205105" lvl="1">
                <a:lnSpc>
                  <a:spcPts val="3305"/>
                </a:lnSpc>
                <a:buFont typeface="Arial"/>
                <a:buChar char="•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orders</a:t>
              </a:r>
            </a:p>
            <a:p>
              <a:pPr algn="just" marL="820419" indent="-273473" lvl="2">
                <a:lnSpc>
                  <a:spcPts val="3305"/>
                </a:lnSpc>
                <a:buFont typeface="Arial"/>
                <a:buChar char="⚬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order_status컬럼 : 'canceled', 'unavailable' 제외</a:t>
              </a:r>
            </a:p>
            <a:p>
              <a:pPr algn="just">
                <a:lnSpc>
                  <a:spcPts val="3305"/>
                </a:lnSpc>
              </a:pPr>
            </a:p>
            <a:p>
              <a:pPr algn="just" marL="410209" indent="-205105" lvl="1">
                <a:lnSpc>
                  <a:spcPts val="3305"/>
                </a:lnSpc>
                <a:buFont typeface="Arial"/>
                <a:buChar char="•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geolocation</a:t>
              </a:r>
            </a:p>
            <a:p>
              <a:pPr algn="just" marL="820419" indent="-273473" lvl="2">
                <a:lnSpc>
                  <a:spcPts val="3305"/>
                </a:lnSpc>
                <a:buFont typeface="Arial"/>
                <a:buChar char="⚬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실제 위도 , 경도 값 추출하여 state칼럼 오차 값 수정</a:t>
              </a:r>
            </a:p>
            <a:p>
              <a:pPr algn="just">
                <a:lnSpc>
                  <a:spcPts val="3305"/>
                </a:lnSpc>
              </a:pPr>
            </a:p>
            <a:p>
              <a:pPr algn="just" marL="410209" indent="-205105" lvl="1">
                <a:lnSpc>
                  <a:spcPts val="3305"/>
                </a:lnSpc>
                <a:buFont typeface="Arial"/>
                <a:buChar char="•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products</a:t>
              </a:r>
            </a:p>
            <a:p>
              <a:pPr algn="just" marL="690882" indent="-230294" lvl="2">
                <a:lnSpc>
                  <a:spcPts val="2784"/>
                </a:lnSpc>
                <a:buFont typeface="Arial"/>
                <a:buChar char="⚬"/>
              </a:pPr>
              <a:r>
                <a:rPr lang="en-US" sz="1600" spc="38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product_category_name_translation.csv 활용하여 포르투칼어 영어로 치환</a:t>
              </a:r>
            </a:p>
            <a:p>
              <a:pPr algn="just">
                <a:lnSpc>
                  <a:spcPts val="3305"/>
                </a:lnSpc>
              </a:pPr>
            </a:p>
            <a:p>
              <a:pPr algn="just" marL="410209" indent="-205105" lvl="1">
                <a:lnSpc>
                  <a:spcPts val="3305"/>
                </a:lnSpc>
                <a:buFont typeface="Arial"/>
                <a:buChar char="•"/>
              </a:pPr>
              <a:r>
                <a:rPr lang="en-US" sz="1899" spc="45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통합 데이터 (merge_df.csv) 완성</a:t>
              </a:r>
            </a:p>
            <a:p>
              <a:pPr algn="just" marL="820419" indent="-273473" lvl="2">
                <a:lnSpc>
                  <a:spcPts val="3305"/>
                </a:lnSpc>
                <a:buFont typeface="Arial"/>
                <a:buChar char="⚬"/>
              </a:pPr>
              <a:r>
                <a:rPr lang="en-US" sz="1899" spc="45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고객, 주문, 결제,  위치 등 필요 데이터로 새로운 데이터 셋 생성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DAGpYLowP9I</dc:identifier>
  <dcterms:modified xsi:type="dcterms:W3CDTF">2011-08-01T06:04:30Z</dcterms:modified>
  <cp:revision>1</cp:revision>
  <dc:title>블랙 화이트 심플한 비지니스 프로젝트 프레젠테이션의 사본</dc:title>
</cp:coreProperties>
</file>